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700" r:id="rId4"/>
    <p:sldMasterId id="2147483713" r:id="rId5"/>
  </p:sldMasterIdLst>
  <p:notesMasterIdLst>
    <p:notesMasterId r:id="rId19"/>
  </p:notesMasterIdLst>
  <p:handoutMasterIdLst>
    <p:handoutMasterId r:id="rId20"/>
  </p:handoutMasterIdLst>
  <p:sldIdLst>
    <p:sldId id="276" r:id="rId6"/>
    <p:sldId id="318" r:id="rId7"/>
    <p:sldId id="289" r:id="rId8"/>
    <p:sldId id="290" r:id="rId9"/>
    <p:sldId id="293" r:id="rId10"/>
    <p:sldId id="300" r:id="rId11"/>
    <p:sldId id="314" r:id="rId12"/>
    <p:sldId id="315" r:id="rId13"/>
    <p:sldId id="296" r:id="rId14"/>
    <p:sldId id="301" r:id="rId15"/>
    <p:sldId id="302" r:id="rId16"/>
    <p:sldId id="316" r:id="rId17"/>
    <p:sldId id="31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stance" initials="cy" lastIdx="7" clrIdx="0"/>
  <p:cmAuthor id="1" name="dkane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80395" autoAdjust="0"/>
  </p:normalViewPr>
  <p:slideViewPr>
    <p:cSldViewPr>
      <p:cViewPr varScale="1">
        <p:scale>
          <a:sx n="90" d="100"/>
          <a:sy n="90" d="100"/>
        </p:scale>
        <p:origin x="11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54297-39BD-FB42-ADDF-579FE9D997FB}" type="doc">
      <dgm:prSet loTypeId="urn:microsoft.com/office/officeart/2005/8/layout/hChevron3" loCatId="" qsTypeId="urn:microsoft.com/office/officeart/2005/8/quickstyle/simple1" qsCatId="simple" csTypeId="urn:microsoft.com/office/officeart/2005/8/colors/accent5_4" csCatId="accent5" phldr="1"/>
      <dgm:spPr/>
    </dgm:pt>
    <dgm:pt modelId="{15BAEC1F-ACFD-B848-82A7-04B23C5BDFC0}">
      <dgm:prSet phldrT="[Text]" custT="1"/>
      <dgm:spPr/>
      <dgm:t>
        <a:bodyPr/>
        <a:lstStyle/>
        <a:p>
          <a:r>
            <a:rPr lang="en-US" sz="1400" dirty="0" smtClean="0"/>
            <a:t>Enable Scalability</a:t>
          </a:r>
          <a:endParaRPr lang="en-US" sz="1400" dirty="0"/>
        </a:p>
      </dgm:t>
    </dgm:pt>
    <dgm:pt modelId="{464A4122-3C8A-AE4B-9D58-BE0974D58477}" type="parTrans" cxnId="{402AEAED-729C-7041-B92A-5F50642876F4}">
      <dgm:prSet/>
      <dgm:spPr/>
      <dgm:t>
        <a:bodyPr/>
        <a:lstStyle/>
        <a:p>
          <a:endParaRPr lang="en-US" sz="1200"/>
        </a:p>
      </dgm:t>
    </dgm:pt>
    <dgm:pt modelId="{3CC36798-1717-604E-BB9F-7DAFF0F4F55A}" type="sibTrans" cxnId="{402AEAED-729C-7041-B92A-5F50642876F4}">
      <dgm:prSet/>
      <dgm:spPr/>
      <dgm:t>
        <a:bodyPr/>
        <a:lstStyle/>
        <a:p>
          <a:endParaRPr lang="en-US" sz="1200"/>
        </a:p>
      </dgm:t>
    </dgm:pt>
    <dgm:pt modelId="{0B139A5A-C5AC-1D43-8129-D8B1DC484105}">
      <dgm:prSet phldrT="[Text]" custT="1"/>
      <dgm:spPr/>
      <dgm:t>
        <a:bodyPr/>
        <a:lstStyle/>
        <a:p>
          <a:r>
            <a:rPr lang="en-US" sz="1400" dirty="0" smtClean="0"/>
            <a:t>Increase Efficiency</a:t>
          </a:r>
          <a:endParaRPr lang="en-US" sz="1400" dirty="0"/>
        </a:p>
      </dgm:t>
    </dgm:pt>
    <dgm:pt modelId="{7956F729-27E0-0D44-B05D-F08FCDB5B24C}" type="parTrans" cxnId="{DB877780-4371-5041-BD17-2A52F692C4AA}">
      <dgm:prSet/>
      <dgm:spPr/>
      <dgm:t>
        <a:bodyPr/>
        <a:lstStyle/>
        <a:p>
          <a:endParaRPr lang="en-US"/>
        </a:p>
      </dgm:t>
    </dgm:pt>
    <dgm:pt modelId="{0D3AC361-C5BB-7D4C-B17B-88C2939A5D30}" type="sibTrans" cxnId="{DB877780-4371-5041-BD17-2A52F692C4AA}">
      <dgm:prSet/>
      <dgm:spPr/>
      <dgm:t>
        <a:bodyPr/>
        <a:lstStyle/>
        <a:p>
          <a:endParaRPr lang="en-US"/>
        </a:p>
      </dgm:t>
    </dgm:pt>
    <dgm:pt modelId="{D7C57AF9-9081-474C-8BC4-2FC925DDF5FF}">
      <dgm:prSet phldrT="[Text]" custT="1"/>
      <dgm:spPr/>
      <dgm:t>
        <a:bodyPr/>
        <a:lstStyle/>
        <a:p>
          <a:r>
            <a:rPr lang="en-US" sz="1400" dirty="0" smtClean="0"/>
            <a:t>Enable Capabilities for growth</a:t>
          </a:r>
          <a:endParaRPr lang="en-US" sz="1400" dirty="0"/>
        </a:p>
      </dgm:t>
    </dgm:pt>
    <dgm:pt modelId="{B4DB9FB5-C208-2D44-90A0-FAE2226BA497}" type="parTrans" cxnId="{AD921864-AE06-5347-BFA3-4703E442680A}">
      <dgm:prSet/>
      <dgm:spPr/>
      <dgm:t>
        <a:bodyPr/>
        <a:lstStyle/>
        <a:p>
          <a:endParaRPr lang="en-US"/>
        </a:p>
      </dgm:t>
    </dgm:pt>
    <dgm:pt modelId="{E3974C9B-D6D4-FF42-AF32-3CF08A640355}" type="sibTrans" cxnId="{AD921864-AE06-5347-BFA3-4703E442680A}">
      <dgm:prSet/>
      <dgm:spPr/>
      <dgm:t>
        <a:bodyPr/>
        <a:lstStyle/>
        <a:p>
          <a:endParaRPr lang="en-US"/>
        </a:p>
      </dgm:t>
    </dgm:pt>
    <dgm:pt modelId="{FF792146-3E2C-D84E-AD8A-CF702ADEF818}" type="pres">
      <dgm:prSet presAssocID="{0F754297-39BD-FB42-ADDF-579FE9D997FB}" presName="Name0" presStyleCnt="0">
        <dgm:presLayoutVars>
          <dgm:dir/>
          <dgm:resizeHandles val="exact"/>
        </dgm:presLayoutVars>
      </dgm:prSet>
      <dgm:spPr/>
    </dgm:pt>
    <dgm:pt modelId="{47215D69-D928-C043-848E-C268617A32C4}" type="pres">
      <dgm:prSet presAssocID="{15BAEC1F-ACFD-B848-82A7-04B23C5BDFC0}" presName="parTxOnly" presStyleLbl="node1" presStyleIdx="0" presStyleCnt="3" custScaleX="121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F4C70-4B2C-CA4C-B077-C9AE3DCC4412}" type="pres">
      <dgm:prSet presAssocID="{3CC36798-1717-604E-BB9F-7DAFF0F4F55A}" presName="parSpace" presStyleCnt="0"/>
      <dgm:spPr/>
    </dgm:pt>
    <dgm:pt modelId="{7E87ECFE-FFA1-4149-B44D-9C7D053F2FA5}" type="pres">
      <dgm:prSet presAssocID="{0B139A5A-C5AC-1D43-8129-D8B1DC484105}" presName="parTxOnly" presStyleLbl="node1" presStyleIdx="1" presStyleCnt="3" custScaleX="13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7E993-403A-2443-865D-E027DFCEEE9F}" type="pres">
      <dgm:prSet presAssocID="{0D3AC361-C5BB-7D4C-B17B-88C2939A5D30}" presName="parSpace" presStyleCnt="0"/>
      <dgm:spPr/>
    </dgm:pt>
    <dgm:pt modelId="{093EFFDB-55D6-9743-92C5-2479A5606190}" type="pres">
      <dgm:prSet presAssocID="{D7C57AF9-9081-474C-8BC4-2FC925DDF5FF}" presName="parTxOnly" presStyleLbl="node1" presStyleIdx="2" presStyleCnt="3" custScaleX="185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AEAED-729C-7041-B92A-5F50642876F4}" srcId="{0F754297-39BD-FB42-ADDF-579FE9D997FB}" destId="{15BAEC1F-ACFD-B848-82A7-04B23C5BDFC0}" srcOrd="0" destOrd="0" parTransId="{464A4122-3C8A-AE4B-9D58-BE0974D58477}" sibTransId="{3CC36798-1717-604E-BB9F-7DAFF0F4F55A}"/>
    <dgm:cxn modelId="{DB877780-4371-5041-BD17-2A52F692C4AA}" srcId="{0F754297-39BD-FB42-ADDF-579FE9D997FB}" destId="{0B139A5A-C5AC-1D43-8129-D8B1DC484105}" srcOrd="1" destOrd="0" parTransId="{7956F729-27E0-0D44-B05D-F08FCDB5B24C}" sibTransId="{0D3AC361-C5BB-7D4C-B17B-88C2939A5D30}"/>
    <dgm:cxn modelId="{DADEB055-F71B-4A41-875D-092A00AA3E6C}" type="presOf" srcId="{15BAEC1F-ACFD-B848-82A7-04B23C5BDFC0}" destId="{47215D69-D928-C043-848E-C268617A32C4}" srcOrd="0" destOrd="0" presId="urn:microsoft.com/office/officeart/2005/8/layout/hChevron3"/>
    <dgm:cxn modelId="{7F070588-B3A8-C647-A4BD-E0AA2488E42B}" type="presOf" srcId="{0B139A5A-C5AC-1D43-8129-D8B1DC484105}" destId="{7E87ECFE-FFA1-4149-B44D-9C7D053F2FA5}" srcOrd="0" destOrd="0" presId="urn:microsoft.com/office/officeart/2005/8/layout/hChevron3"/>
    <dgm:cxn modelId="{AD921864-AE06-5347-BFA3-4703E442680A}" srcId="{0F754297-39BD-FB42-ADDF-579FE9D997FB}" destId="{D7C57AF9-9081-474C-8BC4-2FC925DDF5FF}" srcOrd="2" destOrd="0" parTransId="{B4DB9FB5-C208-2D44-90A0-FAE2226BA497}" sibTransId="{E3974C9B-D6D4-FF42-AF32-3CF08A640355}"/>
    <dgm:cxn modelId="{DAF77994-BF43-3547-B306-102B149CBA9D}" type="presOf" srcId="{D7C57AF9-9081-474C-8BC4-2FC925DDF5FF}" destId="{093EFFDB-55D6-9743-92C5-2479A5606190}" srcOrd="0" destOrd="0" presId="urn:microsoft.com/office/officeart/2005/8/layout/hChevron3"/>
    <dgm:cxn modelId="{680DA45D-D2E7-AD43-967C-67E9741FBD3C}" type="presOf" srcId="{0F754297-39BD-FB42-ADDF-579FE9D997FB}" destId="{FF792146-3E2C-D84E-AD8A-CF702ADEF818}" srcOrd="0" destOrd="0" presId="urn:microsoft.com/office/officeart/2005/8/layout/hChevron3"/>
    <dgm:cxn modelId="{8BC7BE64-0118-EF48-B02E-38ECD8653FBF}" type="presParOf" srcId="{FF792146-3E2C-D84E-AD8A-CF702ADEF818}" destId="{47215D69-D928-C043-848E-C268617A32C4}" srcOrd="0" destOrd="0" presId="urn:microsoft.com/office/officeart/2005/8/layout/hChevron3"/>
    <dgm:cxn modelId="{A9AFB494-71C0-6040-A0A0-82C81E17570F}" type="presParOf" srcId="{FF792146-3E2C-D84E-AD8A-CF702ADEF818}" destId="{A65F4C70-4B2C-CA4C-B077-C9AE3DCC4412}" srcOrd="1" destOrd="0" presId="urn:microsoft.com/office/officeart/2005/8/layout/hChevron3"/>
    <dgm:cxn modelId="{1A050875-FDED-D84E-AB62-6E89C4571023}" type="presParOf" srcId="{FF792146-3E2C-D84E-AD8A-CF702ADEF818}" destId="{7E87ECFE-FFA1-4149-B44D-9C7D053F2FA5}" srcOrd="2" destOrd="0" presId="urn:microsoft.com/office/officeart/2005/8/layout/hChevron3"/>
    <dgm:cxn modelId="{237706C1-3EB5-C841-B1EE-D72BFBC31412}" type="presParOf" srcId="{FF792146-3E2C-D84E-AD8A-CF702ADEF818}" destId="{3CD7E993-403A-2443-865D-E027DFCEEE9F}" srcOrd="3" destOrd="0" presId="urn:microsoft.com/office/officeart/2005/8/layout/hChevron3"/>
    <dgm:cxn modelId="{F08C02DB-5CDA-5E42-86C3-F11D99C84142}" type="presParOf" srcId="{FF792146-3E2C-D84E-AD8A-CF702ADEF818}" destId="{093EFFDB-55D6-9743-92C5-2479A560619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54297-39BD-FB42-ADDF-579FE9D997FB}" type="doc">
      <dgm:prSet loTypeId="urn:microsoft.com/office/officeart/2005/8/layout/hChevron3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8E21FB1-DAFD-1D43-A28F-42F12F29A498}">
      <dgm:prSet phldrT="[Text]" custT="1"/>
      <dgm:spPr/>
      <dgm:t>
        <a:bodyPr/>
        <a:lstStyle/>
        <a:p>
          <a:r>
            <a:rPr lang="en-US" sz="1400" b="0" dirty="0" smtClean="0"/>
            <a:t>Prepare current technologies for growth</a:t>
          </a:r>
          <a:endParaRPr lang="en-US" sz="1400" b="0" dirty="0"/>
        </a:p>
      </dgm:t>
    </dgm:pt>
    <dgm:pt modelId="{59C0B1AB-205F-5648-93E3-C275D8B91A74}" type="parTrans" cxnId="{72E4DB3A-5C62-974C-8C75-00475B0A2B76}">
      <dgm:prSet/>
      <dgm:spPr/>
      <dgm:t>
        <a:bodyPr/>
        <a:lstStyle/>
        <a:p>
          <a:endParaRPr lang="en-US" sz="1400"/>
        </a:p>
      </dgm:t>
    </dgm:pt>
    <dgm:pt modelId="{E8027749-EE9D-9A4D-8694-4D8653DBCB7B}" type="sibTrans" cxnId="{72E4DB3A-5C62-974C-8C75-00475B0A2B76}">
      <dgm:prSet/>
      <dgm:spPr/>
      <dgm:t>
        <a:bodyPr/>
        <a:lstStyle/>
        <a:p>
          <a:endParaRPr lang="en-US" sz="1400"/>
        </a:p>
      </dgm:t>
    </dgm:pt>
    <dgm:pt modelId="{570DD51F-FE99-CC4A-870A-C596DC800A9C}">
      <dgm:prSet phldrT="[Text]" custT="1"/>
      <dgm:spPr/>
      <dgm:t>
        <a:bodyPr/>
        <a:lstStyle/>
        <a:p>
          <a:r>
            <a:rPr lang="en-US" sz="1400" b="0" dirty="0" smtClean="0"/>
            <a:t>Drive new markets and insights for expansion populations</a:t>
          </a:r>
          <a:endParaRPr lang="en-US" sz="1400" b="0" dirty="0"/>
        </a:p>
      </dgm:t>
    </dgm:pt>
    <dgm:pt modelId="{1BB689AE-C165-D34E-AAF6-7B6CC6ACC1F8}" type="parTrans" cxnId="{21B78856-264B-C344-9483-20FCD844B6D0}">
      <dgm:prSet/>
      <dgm:spPr/>
      <dgm:t>
        <a:bodyPr/>
        <a:lstStyle/>
        <a:p>
          <a:endParaRPr lang="en-US" sz="1400"/>
        </a:p>
      </dgm:t>
    </dgm:pt>
    <dgm:pt modelId="{5A138A57-9078-AD4A-AE0A-E2DC8417BE12}" type="sibTrans" cxnId="{21B78856-264B-C344-9483-20FCD844B6D0}">
      <dgm:prSet/>
      <dgm:spPr/>
      <dgm:t>
        <a:bodyPr/>
        <a:lstStyle/>
        <a:p>
          <a:endParaRPr lang="en-US" sz="1400"/>
        </a:p>
      </dgm:t>
    </dgm:pt>
    <dgm:pt modelId="{FF792146-3E2C-D84E-AD8A-CF702ADEF818}" type="pres">
      <dgm:prSet presAssocID="{0F754297-39BD-FB42-ADDF-579FE9D997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06619-C935-E442-8EB1-08B6459C83E7}" type="pres">
      <dgm:prSet presAssocID="{58E21FB1-DAFD-1D43-A28F-42F12F29A498}" presName="parTxOnly" presStyleLbl="node1" presStyleIdx="0" presStyleCnt="2" custScaleX="113341" custLinFactNeighborX="-1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D9310-7E4C-504D-AE13-D99AC41E7081}" type="pres">
      <dgm:prSet presAssocID="{E8027749-EE9D-9A4D-8694-4D8653DBCB7B}" presName="parSpace" presStyleCnt="0"/>
      <dgm:spPr/>
    </dgm:pt>
    <dgm:pt modelId="{4BFF7166-EB6E-5D41-A4E0-06B92B4F57DA}" type="pres">
      <dgm:prSet presAssocID="{570DD51F-FE99-CC4A-870A-C596DC800A9C}" presName="parTxOnly" presStyleLbl="node1" presStyleIdx="1" presStyleCnt="2" custScaleX="118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78856-264B-C344-9483-20FCD844B6D0}" srcId="{0F754297-39BD-FB42-ADDF-579FE9D997FB}" destId="{570DD51F-FE99-CC4A-870A-C596DC800A9C}" srcOrd="1" destOrd="0" parTransId="{1BB689AE-C165-D34E-AAF6-7B6CC6ACC1F8}" sibTransId="{5A138A57-9078-AD4A-AE0A-E2DC8417BE12}"/>
    <dgm:cxn modelId="{A1051FE0-E8C2-364C-92B0-A5DADF9F1E4C}" type="presOf" srcId="{0F754297-39BD-FB42-ADDF-579FE9D997FB}" destId="{FF792146-3E2C-D84E-AD8A-CF702ADEF818}" srcOrd="0" destOrd="0" presId="urn:microsoft.com/office/officeart/2005/8/layout/hChevron3"/>
    <dgm:cxn modelId="{3A955B74-E4A4-D84C-B21E-61A209298F9A}" type="presOf" srcId="{58E21FB1-DAFD-1D43-A28F-42F12F29A498}" destId="{3A606619-C935-E442-8EB1-08B6459C83E7}" srcOrd="0" destOrd="0" presId="urn:microsoft.com/office/officeart/2005/8/layout/hChevron3"/>
    <dgm:cxn modelId="{EF798904-36CD-7E44-B709-89A7B1471D0D}" type="presOf" srcId="{570DD51F-FE99-CC4A-870A-C596DC800A9C}" destId="{4BFF7166-EB6E-5D41-A4E0-06B92B4F57DA}" srcOrd="0" destOrd="0" presId="urn:microsoft.com/office/officeart/2005/8/layout/hChevron3"/>
    <dgm:cxn modelId="{72E4DB3A-5C62-974C-8C75-00475B0A2B76}" srcId="{0F754297-39BD-FB42-ADDF-579FE9D997FB}" destId="{58E21FB1-DAFD-1D43-A28F-42F12F29A498}" srcOrd="0" destOrd="0" parTransId="{59C0B1AB-205F-5648-93E3-C275D8B91A74}" sibTransId="{E8027749-EE9D-9A4D-8694-4D8653DBCB7B}"/>
    <dgm:cxn modelId="{9AC54C25-0F24-A84A-9164-E7DEF8BC59C2}" type="presParOf" srcId="{FF792146-3E2C-D84E-AD8A-CF702ADEF818}" destId="{3A606619-C935-E442-8EB1-08B6459C83E7}" srcOrd="0" destOrd="0" presId="urn:microsoft.com/office/officeart/2005/8/layout/hChevron3"/>
    <dgm:cxn modelId="{0BE286F8-48B6-2548-A8DE-1CD9A9D4D8EE}" type="presParOf" srcId="{FF792146-3E2C-D84E-AD8A-CF702ADEF818}" destId="{1B0D9310-7E4C-504D-AE13-D99AC41E7081}" srcOrd="1" destOrd="0" presId="urn:microsoft.com/office/officeart/2005/8/layout/hChevron3"/>
    <dgm:cxn modelId="{5DBD0016-DC6F-704A-9D77-8EDFB6E80CE5}" type="presParOf" srcId="{FF792146-3E2C-D84E-AD8A-CF702ADEF818}" destId="{4BFF7166-EB6E-5D41-A4E0-06B92B4F57D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D17E4-006E-6A4F-8969-C8AC9553ED11}" type="doc">
      <dgm:prSet loTypeId="urn:microsoft.com/office/officeart/2005/8/layout/lProcess2" loCatId="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369CCBA-E800-F342-A226-FD9CB4001CDE}">
      <dgm:prSet phldrT="[Text]"/>
      <dgm:spPr/>
      <dgm:t>
        <a:bodyPr/>
        <a:lstStyle/>
        <a:p>
          <a:r>
            <a:rPr lang="en-US" b="1" dirty="0" smtClean="0"/>
            <a:t>Clinical &amp; Provider </a:t>
          </a:r>
          <a:r>
            <a:rPr lang="en-US" b="1" dirty="0" smtClean="0"/>
            <a:t>Workflow Activities</a:t>
          </a:r>
        </a:p>
      </dgm:t>
    </dgm:pt>
    <dgm:pt modelId="{0B2F0036-6003-A241-88E4-44215FEA0927}" type="parTrans" cxnId="{1F04C66C-9FD5-4344-A8DE-526741276A51}">
      <dgm:prSet/>
      <dgm:spPr/>
      <dgm:t>
        <a:bodyPr/>
        <a:lstStyle/>
        <a:p>
          <a:endParaRPr lang="en-US"/>
        </a:p>
      </dgm:t>
    </dgm:pt>
    <dgm:pt modelId="{90B9747A-B437-D949-9438-5E741D421F1D}" type="sibTrans" cxnId="{1F04C66C-9FD5-4344-A8DE-526741276A51}">
      <dgm:prSet/>
      <dgm:spPr/>
      <dgm:t>
        <a:bodyPr/>
        <a:lstStyle/>
        <a:p>
          <a:endParaRPr lang="en-US"/>
        </a:p>
      </dgm:t>
    </dgm:pt>
    <dgm:pt modelId="{B9223EBC-F64A-C64B-B352-03EF713BAF10}">
      <dgm:prSet phldrT="[Text]"/>
      <dgm:spPr/>
      <dgm:t>
        <a:bodyPr/>
        <a:lstStyle/>
        <a:p>
          <a:r>
            <a:rPr lang="en-US" b="1" dirty="0" smtClean="0"/>
            <a:t>Analytics  Activities</a:t>
          </a:r>
        </a:p>
      </dgm:t>
    </dgm:pt>
    <dgm:pt modelId="{3CB99071-A4B5-524C-8067-8E973F95D0ED}" type="parTrans" cxnId="{64D001A6-B9BB-8645-97CE-C8D5D7ACFBA9}">
      <dgm:prSet/>
      <dgm:spPr/>
      <dgm:t>
        <a:bodyPr/>
        <a:lstStyle/>
        <a:p>
          <a:endParaRPr lang="en-US"/>
        </a:p>
      </dgm:t>
    </dgm:pt>
    <dgm:pt modelId="{9FE60203-5D22-D44D-9808-2FBC7EAC2378}" type="sibTrans" cxnId="{64D001A6-B9BB-8645-97CE-C8D5D7ACFBA9}">
      <dgm:prSet/>
      <dgm:spPr/>
      <dgm:t>
        <a:bodyPr/>
        <a:lstStyle/>
        <a:p>
          <a:endParaRPr lang="en-US"/>
        </a:p>
      </dgm:t>
    </dgm:pt>
    <dgm:pt modelId="{25A9EC78-90D6-5640-AF40-E6211BD22AA4}">
      <dgm:prSet phldrT="[Text]" custT="1"/>
      <dgm:spPr/>
      <dgm:t>
        <a:bodyPr/>
        <a:lstStyle/>
        <a:p>
          <a:r>
            <a:rPr lang="en-US" sz="900" dirty="0" smtClean="0"/>
            <a:t>Maximize configuration of </a:t>
          </a:r>
          <a:r>
            <a:rPr lang="en-US" sz="900" dirty="0" err="1" smtClean="0"/>
            <a:t>CareAdvance</a:t>
          </a:r>
          <a:endParaRPr lang="en-US" sz="900" dirty="0"/>
        </a:p>
      </dgm:t>
    </dgm:pt>
    <dgm:pt modelId="{8004DF72-D287-964A-AB76-8A62A9A9B7A6}" type="parTrans" cxnId="{8DEFE206-064D-4C4A-BEA9-0F2372B2152E}">
      <dgm:prSet/>
      <dgm:spPr/>
      <dgm:t>
        <a:bodyPr/>
        <a:lstStyle/>
        <a:p>
          <a:endParaRPr lang="en-US"/>
        </a:p>
      </dgm:t>
    </dgm:pt>
    <dgm:pt modelId="{A65868C9-2B7B-EC4E-9AFF-AECFAFF23379}" type="sibTrans" cxnId="{8DEFE206-064D-4C4A-BEA9-0F2372B2152E}">
      <dgm:prSet/>
      <dgm:spPr/>
      <dgm:t>
        <a:bodyPr/>
        <a:lstStyle/>
        <a:p>
          <a:endParaRPr lang="en-US"/>
        </a:p>
      </dgm:t>
    </dgm:pt>
    <dgm:pt modelId="{3E1756C3-E828-344D-A170-E8EA4F28950B}">
      <dgm:prSet phldrT="[Text]"/>
      <dgm:spPr/>
      <dgm:t>
        <a:bodyPr/>
        <a:lstStyle/>
        <a:p>
          <a:r>
            <a:rPr lang="en-US" dirty="0" smtClean="0"/>
            <a:t>Build medical cost management reporting infrastructure to drive expansion populations</a:t>
          </a:r>
          <a:endParaRPr lang="en-US" dirty="0"/>
        </a:p>
      </dgm:t>
    </dgm:pt>
    <dgm:pt modelId="{FF70D1CA-724D-F54A-814C-AD3D08F20484}" type="parTrans" cxnId="{C7DB871A-4055-B242-8241-5DA28729E112}">
      <dgm:prSet/>
      <dgm:spPr/>
      <dgm:t>
        <a:bodyPr/>
        <a:lstStyle/>
        <a:p>
          <a:endParaRPr lang="en-US"/>
        </a:p>
      </dgm:t>
    </dgm:pt>
    <dgm:pt modelId="{69B9B301-88D4-6645-9DAC-0BFDF696685D}" type="sibTrans" cxnId="{C7DB871A-4055-B242-8241-5DA28729E112}">
      <dgm:prSet/>
      <dgm:spPr/>
      <dgm:t>
        <a:bodyPr/>
        <a:lstStyle/>
        <a:p>
          <a:endParaRPr lang="en-US"/>
        </a:p>
      </dgm:t>
    </dgm:pt>
    <dgm:pt modelId="{D71C2086-E9BC-D746-9F8B-255FC7BEBEC6}">
      <dgm:prSet phldrT="[Text]" custT="1"/>
      <dgm:spPr/>
      <dgm:t>
        <a:bodyPr/>
        <a:lstStyle/>
        <a:p>
          <a:r>
            <a:rPr lang="en-US" sz="900" b="0" dirty="0" smtClean="0"/>
            <a:t>Implement Cactus</a:t>
          </a:r>
          <a:endParaRPr lang="en-US" sz="900" b="0" dirty="0"/>
        </a:p>
      </dgm:t>
    </dgm:pt>
    <dgm:pt modelId="{17CFE62F-80D9-B142-888D-74FEC0C032F2}" type="parTrans" cxnId="{6269B1FD-0022-FD42-A74C-CB92034501A8}">
      <dgm:prSet/>
      <dgm:spPr/>
      <dgm:t>
        <a:bodyPr/>
        <a:lstStyle/>
        <a:p>
          <a:endParaRPr lang="en-US"/>
        </a:p>
      </dgm:t>
    </dgm:pt>
    <dgm:pt modelId="{E286501D-D63D-2E4D-982C-51D54A5607F3}" type="sibTrans" cxnId="{6269B1FD-0022-FD42-A74C-CB92034501A8}">
      <dgm:prSet/>
      <dgm:spPr/>
      <dgm:t>
        <a:bodyPr/>
        <a:lstStyle/>
        <a:p>
          <a:endParaRPr lang="en-US"/>
        </a:p>
      </dgm:t>
    </dgm:pt>
    <dgm:pt modelId="{285AB70E-030E-694D-8334-00810E05F6A3}">
      <dgm:prSet phldrT="[Text]"/>
      <dgm:spPr/>
      <dgm:t>
        <a:bodyPr/>
        <a:lstStyle/>
        <a:p>
          <a:r>
            <a:rPr lang="en-US" b="1" dirty="0" smtClean="0"/>
            <a:t>Data Management Activities</a:t>
          </a:r>
        </a:p>
      </dgm:t>
    </dgm:pt>
    <dgm:pt modelId="{D1CA0617-5A3E-C942-A993-0FE04906479D}" type="parTrans" cxnId="{FB8C73CD-9805-4042-A272-4A92C17E4CDB}">
      <dgm:prSet/>
      <dgm:spPr/>
      <dgm:t>
        <a:bodyPr/>
        <a:lstStyle/>
        <a:p>
          <a:endParaRPr lang="en-US"/>
        </a:p>
      </dgm:t>
    </dgm:pt>
    <dgm:pt modelId="{5862433D-C5F6-5445-83CE-6496ED58C4B3}" type="sibTrans" cxnId="{FB8C73CD-9805-4042-A272-4A92C17E4CDB}">
      <dgm:prSet/>
      <dgm:spPr/>
      <dgm:t>
        <a:bodyPr/>
        <a:lstStyle/>
        <a:p>
          <a:endParaRPr lang="en-US"/>
        </a:p>
      </dgm:t>
    </dgm:pt>
    <dgm:pt modelId="{D4404AFC-45A7-C54A-A69B-867CAA728C73}">
      <dgm:prSet phldrT="[Text]"/>
      <dgm:spPr/>
      <dgm:t>
        <a:bodyPr/>
        <a:lstStyle/>
        <a:p>
          <a:r>
            <a:rPr lang="en-US" b="1" dirty="0" smtClean="0"/>
            <a:t>Big Data </a:t>
          </a:r>
          <a:r>
            <a:rPr lang="en-US" b="1" dirty="0" smtClean="0"/>
            <a:t>initiative to </a:t>
          </a:r>
          <a:r>
            <a:rPr lang="en-US" dirty="0" smtClean="0"/>
            <a:t>enhance </a:t>
          </a:r>
          <a:r>
            <a:rPr lang="en-US" dirty="0" smtClean="0"/>
            <a:t>and scale data processing </a:t>
          </a:r>
          <a:r>
            <a:rPr lang="en-US" dirty="0" smtClean="0"/>
            <a:t>infrastructure</a:t>
          </a:r>
          <a:endParaRPr lang="en-US" dirty="0"/>
        </a:p>
      </dgm:t>
    </dgm:pt>
    <dgm:pt modelId="{2BFFDD21-B1A2-C347-83E7-7E1516F424EA}" type="parTrans" cxnId="{357600B0-C443-F341-9039-5471DCCFC5B0}">
      <dgm:prSet/>
      <dgm:spPr/>
      <dgm:t>
        <a:bodyPr/>
        <a:lstStyle/>
        <a:p>
          <a:endParaRPr lang="en-US"/>
        </a:p>
      </dgm:t>
    </dgm:pt>
    <dgm:pt modelId="{82C9A53B-4159-734A-9344-7DDBCDB3EDA0}" type="sibTrans" cxnId="{357600B0-C443-F341-9039-5471DCCFC5B0}">
      <dgm:prSet/>
      <dgm:spPr/>
      <dgm:t>
        <a:bodyPr/>
        <a:lstStyle/>
        <a:p>
          <a:endParaRPr lang="en-US"/>
        </a:p>
      </dgm:t>
    </dgm:pt>
    <dgm:pt modelId="{A4A60F5B-D0F9-C94C-AFEA-C78A73BCFB28}">
      <dgm:prSet phldrT="[Text]"/>
      <dgm:spPr/>
      <dgm:t>
        <a:bodyPr/>
        <a:lstStyle/>
        <a:p>
          <a:r>
            <a:rPr lang="en-US" b="1" dirty="0" smtClean="0"/>
            <a:t>Technical </a:t>
          </a:r>
          <a:r>
            <a:rPr lang="en-US" b="1" dirty="0" smtClean="0"/>
            <a:t>Debt to</a:t>
          </a:r>
          <a:r>
            <a:rPr lang="en-US" dirty="0" smtClean="0"/>
            <a:t> </a:t>
          </a:r>
          <a:r>
            <a:rPr lang="en-US" dirty="0" smtClean="0"/>
            <a:t>address documentation and design limitations of existing systems and processes</a:t>
          </a:r>
          <a:endParaRPr lang="en-US" dirty="0"/>
        </a:p>
      </dgm:t>
    </dgm:pt>
    <dgm:pt modelId="{21FC90D8-1BD7-F540-8C09-F6307001CB6E}" type="parTrans" cxnId="{BFB25752-AB95-0443-A6E5-ECE4B6581EA2}">
      <dgm:prSet/>
      <dgm:spPr/>
      <dgm:t>
        <a:bodyPr/>
        <a:lstStyle/>
        <a:p>
          <a:endParaRPr lang="en-US"/>
        </a:p>
      </dgm:t>
    </dgm:pt>
    <dgm:pt modelId="{2E24F7CE-8314-7C4A-BF0B-802666851054}" type="sibTrans" cxnId="{BFB25752-AB95-0443-A6E5-ECE4B6581EA2}">
      <dgm:prSet/>
      <dgm:spPr/>
      <dgm:t>
        <a:bodyPr/>
        <a:lstStyle/>
        <a:p>
          <a:endParaRPr lang="en-US"/>
        </a:p>
      </dgm:t>
    </dgm:pt>
    <dgm:pt modelId="{C746A14C-B8FF-7D44-8558-60DD640CAF7E}">
      <dgm:prSet phldrT="[Text]"/>
      <dgm:spPr/>
      <dgm:t>
        <a:bodyPr/>
        <a:lstStyle/>
        <a:p>
          <a:r>
            <a:rPr lang="en-US" b="1" dirty="0" smtClean="0"/>
            <a:t>Information Technology  Activities</a:t>
          </a:r>
          <a:endParaRPr lang="en-US" b="1" dirty="0"/>
        </a:p>
      </dgm:t>
    </dgm:pt>
    <dgm:pt modelId="{846C3F41-059C-404D-AA83-70666B28E173}" type="parTrans" cxnId="{97A82B09-CC59-F943-9827-5993BE03743F}">
      <dgm:prSet/>
      <dgm:spPr/>
      <dgm:t>
        <a:bodyPr/>
        <a:lstStyle/>
        <a:p>
          <a:endParaRPr lang="en-US"/>
        </a:p>
      </dgm:t>
    </dgm:pt>
    <dgm:pt modelId="{81446E89-B22D-4443-8BB2-84A9086112F0}" type="sibTrans" cxnId="{97A82B09-CC59-F943-9827-5993BE03743F}">
      <dgm:prSet/>
      <dgm:spPr/>
      <dgm:t>
        <a:bodyPr/>
        <a:lstStyle/>
        <a:p>
          <a:endParaRPr lang="en-US"/>
        </a:p>
      </dgm:t>
    </dgm:pt>
    <dgm:pt modelId="{4E30C27E-5D1E-924A-AA28-8725BB3B96F4}">
      <dgm:prSet phldrT="[Text]"/>
      <dgm:spPr/>
      <dgm:t>
        <a:bodyPr/>
        <a:lstStyle/>
        <a:p>
          <a:r>
            <a:rPr lang="en-US" b="1" dirty="0" smtClean="0"/>
            <a:t>IT Services </a:t>
          </a:r>
          <a:r>
            <a:rPr lang="en-US" b="1" dirty="0" smtClean="0"/>
            <a:t>Enhancement </a:t>
          </a:r>
          <a:r>
            <a:rPr lang="en-US" dirty="0" smtClean="0"/>
            <a:t>to address cloud </a:t>
          </a:r>
          <a:r>
            <a:rPr lang="en-US" dirty="0" smtClean="0"/>
            <a:t>migration  </a:t>
          </a:r>
          <a:endParaRPr lang="en-US" b="1" dirty="0"/>
        </a:p>
      </dgm:t>
    </dgm:pt>
    <dgm:pt modelId="{121780DB-9EB9-474E-8497-1FCEFC7F01F2}" type="parTrans" cxnId="{2DA55B7A-8F8F-C74C-B264-1336F52E129F}">
      <dgm:prSet/>
      <dgm:spPr/>
      <dgm:t>
        <a:bodyPr/>
        <a:lstStyle/>
        <a:p>
          <a:endParaRPr lang="en-US"/>
        </a:p>
      </dgm:t>
    </dgm:pt>
    <dgm:pt modelId="{E6F3834D-BAB2-D747-9017-213588C08C0A}" type="sibTrans" cxnId="{2DA55B7A-8F8F-C74C-B264-1336F52E129F}">
      <dgm:prSet/>
      <dgm:spPr/>
      <dgm:t>
        <a:bodyPr/>
        <a:lstStyle/>
        <a:p>
          <a:endParaRPr lang="en-US"/>
        </a:p>
      </dgm:t>
    </dgm:pt>
    <dgm:pt modelId="{BD71CF85-6FB3-0D40-A813-CD8253020AB3}">
      <dgm:prSet phldrT="[Text]"/>
      <dgm:spPr/>
      <dgm:t>
        <a:bodyPr/>
        <a:lstStyle/>
        <a:p>
          <a:r>
            <a:rPr lang="en-US" b="0" dirty="0" smtClean="0"/>
            <a:t>Upgrade  </a:t>
          </a:r>
          <a:r>
            <a:rPr lang="en-US" b="0" dirty="0" smtClean="0"/>
            <a:t>to address regulatory </a:t>
          </a:r>
          <a:r>
            <a:rPr lang="en-US" b="0" dirty="0" smtClean="0"/>
            <a:t>requirements: NCQA, </a:t>
          </a:r>
          <a:r>
            <a:rPr lang="en-US" b="0" dirty="0" err="1" smtClean="0"/>
            <a:t>InterQual</a:t>
          </a:r>
          <a:r>
            <a:rPr lang="en-US" b="0" dirty="0" smtClean="0"/>
            <a:t>, </a:t>
          </a:r>
          <a:r>
            <a:rPr lang="en-US" b="0" dirty="0" err="1" smtClean="0"/>
            <a:t>etc</a:t>
          </a:r>
          <a:endParaRPr lang="en-US" b="0" dirty="0"/>
        </a:p>
      </dgm:t>
    </dgm:pt>
    <dgm:pt modelId="{982D47A3-CFF1-2F48-BB7C-7DED4C02B4BC}" type="parTrans" cxnId="{D8E233E2-EDA8-4547-A199-23FDC99B15D4}">
      <dgm:prSet/>
      <dgm:spPr/>
      <dgm:t>
        <a:bodyPr/>
        <a:lstStyle/>
        <a:p>
          <a:endParaRPr lang="en-US"/>
        </a:p>
      </dgm:t>
    </dgm:pt>
    <dgm:pt modelId="{4E25A9F2-FBF4-9A4E-9958-D9169EF8A3E7}" type="sibTrans" cxnId="{D8E233E2-EDA8-4547-A199-23FDC99B15D4}">
      <dgm:prSet/>
      <dgm:spPr/>
      <dgm:t>
        <a:bodyPr/>
        <a:lstStyle/>
        <a:p>
          <a:endParaRPr lang="en-US"/>
        </a:p>
      </dgm:t>
    </dgm:pt>
    <dgm:pt modelId="{2B37AA54-76C4-EC4A-9F7B-81B20EF8E195}">
      <dgm:prSet phldrT="[Text]"/>
      <dgm:spPr/>
      <dgm:t>
        <a:bodyPr/>
        <a:lstStyle/>
        <a:p>
          <a:r>
            <a:rPr lang="en-US" b="1" dirty="0" smtClean="0"/>
            <a:t>Build Business Intelligence Capabilities </a:t>
          </a:r>
          <a:endParaRPr lang="en-US" b="1" dirty="0" smtClean="0"/>
        </a:p>
        <a:p>
          <a:r>
            <a:rPr lang="en-US" b="1" dirty="0" smtClean="0"/>
            <a:t>Reporting </a:t>
          </a:r>
          <a:r>
            <a:rPr lang="en-US" b="1" dirty="0" smtClean="0"/>
            <a:t>and </a:t>
          </a:r>
          <a:r>
            <a:rPr lang="en-US" dirty="0" smtClean="0"/>
            <a:t>data </a:t>
          </a:r>
          <a:r>
            <a:rPr lang="en-US" dirty="0" smtClean="0"/>
            <a:t>mart development </a:t>
          </a:r>
          <a:r>
            <a:rPr lang="en-US" dirty="0" smtClean="0"/>
            <a:t>to for internal </a:t>
          </a:r>
          <a:r>
            <a:rPr lang="en-US" dirty="0" smtClean="0"/>
            <a:t>and external contextual analytics </a:t>
          </a:r>
          <a:endParaRPr lang="en-US" dirty="0"/>
        </a:p>
      </dgm:t>
    </dgm:pt>
    <dgm:pt modelId="{D9181F96-0BAB-D242-89FD-1B3192171558}" type="parTrans" cxnId="{01965435-6551-7046-8AA9-053BDAED0CBC}">
      <dgm:prSet/>
      <dgm:spPr/>
      <dgm:t>
        <a:bodyPr/>
        <a:lstStyle/>
        <a:p>
          <a:endParaRPr lang="en-US"/>
        </a:p>
      </dgm:t>
    </dgm:pt>
    <dgm:pt modelId="{DC9F08D5-7AA2-724B-80A1-C67B30923306}" type="sibTrans" cxnId="{01965435-6551-7046-8AA9-053BDAED0CBC}">
      <dgm:prSet/>
      <dgm:spPr/>
      <dgm:t>
        <a:bodyPr/>
        <a:lstStyle/>
        <a:p>
          <a:endParaRPr lang="en-US"/>
        </a:p>
      </dgm:t>
    </dgm:pt>
    <dgm:pt modelId="{9F75E8C2-43AC-0C4B-95F6-4C250C8D1694}">
      <dgm:prSet phldrT="[Text]" custT="1"/>
      <dgm:spPr/>
      <dgm:t>
        <a:bodyPr/>
        <a:lstStyle/>
        <a:p>
          <a:r>
            <a:rPr lang="en-US" sz="900" dirty="0" smtClean="0"/>
            <a:t>Develop </a:t>
          </a:r>
          <a:r>
            <a:rPr lang="en-US" sz="900" dirty="0" smtClean="0"/>
            <a:t>data rich </a:t>
          </a:r>
          <a:r>
            <a:rPr lang="en-US" sz="900" dirty="0" smtClean="0"/>
            <a:t>platform with 360 </a:t>
          </a:r>
          <a:r>
            <a:rPr lang="en-US" sz="900" dirty="0" smtClean="0"/>
            <a:t>Member views</a:t>
          </a:r>
          <a:endParaRPr lang="en-US" sz="900" b="0" dirty="0"/>
        </a:p>
      </dgm:t>
    </dgm:pt>
    <dgm:pt modelId="{3897ABE6-741E-E649-B15C-58087BF8C74D}" type="parTrans" cxnId="{E94A0F68-407E-7145-BF4F-5D70B3925266}">
      <dgm:prSet/>
      <dgm:spPr/>
      <dgm:t>
        <a:bodyPr/>
        <a:lstStyle/>
        <a:p>
          <a:endParaRPr lang="en-US"/>
        </a:p>
      </dgm:t>
    </dgm:pt>
    <dgm:pt modelId="{9F41B65B-59CA-1748-9788-60688C981782}" type="sibTrans" cxnId="{E94A0F68-407E-7145-BF4F-5D70B3925266}">
      <dgm:prSet/>
      <dgm:spPr/>
      <dgm:t>
        <a:bodyPr/>
        <a:lstStyle/>
        <a:p>
          <a:endParaRPr lang="en-US"/>
        </a:p>
      </dgm:t>
    </dgm:pt>
    <dgm:pt modelId="{631AAF49-6CB7-DD4E-A48B-BAE8E341F0F1}">
      <dgm:prSet phldrT="[Text]" custT="1"/>
      <dgm:spPr/>
      <dgm:t>
        <a:bodyPr/>
        <a:lstStyle/>
        <a:p>
          <a:r>
            <a:rPr lang="en-US" sz="900" b="0" dirty="0" err="1" smtClean="0"/>
            <a:t>Trizetto</a:t>
          </a:r>
          <a:r>
            <a:rPr lang="en-US" sz="900" b="0" dirty="0" smtClean="0"/>
            <a:t>/QNXT Upgrade</a:t>
          </a:r>
          <a:endParaRPr lang="en-US" sz="900" b="0" dirty="0"/>
        </a:p>
      </dgm:t>
    </dgm:pt>
    <dgm:pt modelId="{1A092C8C-A81C-1348-A4E3-A7CE51D4BD52}" type="parTrans" cxnId="{689A752D-0F7B-EF47-BB0D-79BDDFEE3B28}">
      <dgm:prSet/>
      <dgm:spPr/>
      <dgm:t>
        <a:bodyPr/>
        <a:lstStyle/>
        <a:p>
          <a:endParaRPr lang="en-US"/>
        </a:p>
      </dgm:t>
    </dgm:pt>
    <dgm:pt modelId="{C6BD2ACD-1352-A64A-930D-38DA12399305}" type="sibTrans" cxnId="{689A752D-0F7B-EF47-BB0D-79BDDFEE3B28}">
      <dgm:prSet/>
      <dgm:spPr/>
      <dgm:t>
        <a:bodyPr/>
        <a:lstStyle/>
        <a:p>
          <a:endParaRPr lang="en-US"/>
        </a:p>
      </dgm:t>
    </dgm:pt>
    <dgm:pt modelId="{9A6E00F8-0A9E-0447-AF38-35DEF37F4992}" type="pres">
      <dgm:prSet presAssocID="{A3BD17E4-006E-6A4F-8969-C8AC9553ED1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A96448-4243-8943-805B-275BF116286E}" type="pres">
      <dgm:prSet presAssocID="{D369CCBA-E800-F342-A226-FD9CB4001CDE}" presName="compNode" presStyleCnt="0"/>
      <dgm:spPr/>
      <dgm:t>
        <a:bodyPr/>
        <a:lstStyle/>
        <a:p>
          <a:endParaRPr lang="en-US"/>
        </a:p>
      </dgm:t>
    </dgm:pt>
    <dgm:pt modelId="{3CD3D8EC-111F-1342-9E72-F641D58B6E9D}" type="pres">
      <dgm:prSet presAssocID="{D369CCBA-E800-F342-A226-FD9CB4001CDE}" presName="aNode" presStyleLbl="bgShp" presStyleIdx="0" presStyleCnt="4"/>
      <dgm:spPr/>
      <dgm:t>
        <a:bodyPr/>
        <a:lstStyle/>
        <a:p>
          <a:endParaRPr lang="en-US"/>
        </a:p>
      </dgm:t>
    </dgm:pt>
    <dgm:pt modelId="{A9DD4BF9-2DC1-404B-978D-3A2326F347B8}" type="pres">
      <dgm:prSet presAssocID="{D369CCBA-E800-F342-A226-FD9CB4001CDE}" presName="textNode" presStyleLbl="bgShp" presStyleIdx="0" presStyleCnt="4"/>
      <dgm:spPr/>
      <dgm:t>
        <a:bodyPr/>
        <a:lstStyle/>
        <a:p>
          <a:endParaRPr lang="en-US"/>
        </a:p>
      </dgm:t>
    </dgm:pt>
    <dgm:pt modelId="{0AF56383-DD42-E944-B063-20B0BA33775F}" type="pres">
      <dgm:prSet presAssocID="{D369CCBA-E800-F342-A226-FD9CB4001CDE}" presName="compChildNode" presStyleCnt="0"/>
      <dgm:spPr/>
      <dgm:t>
        <a:bodyPr/>
        <a:lstStyle/>
        <a:p>
          <a:endParaRPr lang="en-US"/>
        </a:p>
      </dgm:t>
    </dgm:pt>
    <dgm:pt modelId="{E96DDF4C-AF2D-D146-A690-B4F3E015AE85}" type="pres">
      <dgm:prSet presAssocID="{D369CCBA-E800-F342-A226-FD9CB4001CDE}" presName="theInnerList" presStyleCnt="0"/>
      <dgm:spPr/>
      <dgm:t>
        <a:bodyPr/>
        <a:lstStyle/>
        <a:p>
          <a:endParaRPr lang="en-US"/>
        </a:p>
      </dgm:t>
    </dgm:pt>
    <dgm:pt modelId="{062A8107-0CAB-E04A-904B-6B6F58AE5AFA}" type="pres">
      <dgm:prSet presAssocID="{25A9EC78-90D6-5640-AF40-E6211BD22AA4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009D2-BBF9-264F-95C8-2826F7EE6170}" type="pres">
      <dgm:prSet presAssocID="{25A9EC78-90D6-5640-AF40-E6211BD22AA4}" presName="aSpace2" presStyleCnt="0"/>
      <dgm:spPr/>
      <dgm:t>
        <a:bodyPr/>
        <a:lstStyle/>
        <a:p>
          <a:endParaRPr lang="en-US"/>
        </a:p>
      </dgm:t>
    </dgm:pt>
    <dgm:pt modelId="{4B7D65DE-5261-7448-BB35-1D79DF111AF4}" type="pres">
      <dgm:prSet presAssocID="{D71C2086-E9BC-D746-9F8B-255FC7BEBEC6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20EF3-7785-9443-9C23-37F68370B8E0}" type="pres">
      <dgm:prSet presAssocID="{D71C2086-E9BC-D746-9F8B-255FC7BEBEC6}" presName="aSpace2" presStyleCnt="0"/>
      <dgm:spPr/>
      <dgm:t>
        <a:bodyPr/>
        <a:lstStyle/>
        <a:p>
          <a:endParaRPr lang="en-US"/>
        </a:p>
      </dgm:t>
    </dgm:pt>
    <dgm:pt modelId="{56AEBAF7-16E7-D948-9B4E-7B1382663E79}" type="pres">
      <dgm:prSet presAssocID="{631AAF49-6CB7-DD4E-A48B-BAE8E341F0F1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F1698-DFBA-494F-A1A5-B599872DD1C6}" type="pres">
      <dgm:prSet presAssocID="{631AAF49-6CB7-DD4E-A48B-BAE8E341F0F1}" presName="aSpace2" presStyleCnt="0"/>
      <dgm:spPr/>
    </dgm:pt>
    <dgm:pt modelId="{25035598-73A7-6F43-B5F1-C713BF3F9F96}" type="pres">
      <dgm:prSet presAssocID="{9F75E8C2-43AC-0C4B-95F6-4C250C8D1694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A8D8F-C9DD-C44C-8C0A-45FF719A5C10}" type="pres">
      <dgm:prSet presAssocID="{D369CCBA-E800-F342-A226-FD9CB4001CDE}" presName="aSpace" presStyleCnt="0"/>
      <dgm:spPr/>
      <dgm:t>
        <a:bodyPr/>
        <a:lstStyle/>
        <a:p>
          <a:endParaRPr lang="en-US"/>
        </a:p>
      </dgm:t>
    </dgm:pt>
    <dgm:pt modelId="{47A79B38-C6D5-1D45-9491-2C1713D8F252}" type="pres">
      <dgm:prSet presAssocID="{B9223EBC-F64A-C64B-B352-03EF713BAF10}" presName="compNode" presStyleCnt="0"/>
      <dgm:spPr/>
      <dgm:t>
        <a:bodyPr/>
        <a:lstStyle/>
        <a:p>
          <a:endParaRPr lang="en-US"/>
        </a:p>
      </dgm:t>
    </dgm:pt>
    <dgm:pt modelId="{A3D57B33-EEF8-FA4F-9E5B-16E3487D1B63}" type="pres">
      <dgm:prSet presAssocID="{B9223EBC-F64A-C64B-B352-03EF713BAF10}" presName="aNode" presStyleLbl="bgShp" presStyleIdx="1" presStyleCnt="4"/>
      <dgm:spPr/>
      <dgm:t>
        <a:bodyPr/>
        <a:lstStyle/>
        <a:p>
          <a:endParaRPr lang="en-US"/>
        </a:p>
      </dgm:t>
    </dgm:pt>
    <dgm:pt modelId="{941F6A86-CBA9-534D-9F18-61180080E22F}" type="pres">
      <dgm:prSet presAssocID="{B9223EBC-F64A-C64B-B352-03EF713BAF10}" presName="textNode" presStyleLbl="bgShp" presStyleIdx="1" presStyleCnt="4"/>
      <dgm:spPr/>
      <dgm:t>
        <a:bodyPr/>
        <a:lstStyle/>
        <a:p>
          <a:endParaRPr lang="en-US"/>
        </a:p>
      </dgm:t>
    </dgm:pt>
    <dgm:pt modelId="{D3FE16CC-F410-6D43-B0B7-87F470B00EBB}" type="pres">
      <dgm:prSet presAssocID="{B9223EBC-F64A-C64B-B352-03EF713BAF10}" presName="compChildNode" presStyleCnt="0"/>
      <dgm:spPr/>
      <dgm:t>
        <a:bodyPr/>
        <a:lstStyle/>
        <a:p>
          <a:endParaRPr lang="en-US"/>
        </a:p>
      </dgm:t>
    </dgm:pt>
    <dgm:pt modelId="{7E7A14B2-2AF6-1946-A0A2-795486772389}" type="pres">
      <dgm:prSet presAssocID="{B9223EBC-F64A-C64B-B352-03EF713BAF10}" presName="theInnerList" presStyleCnt="0"/>
      <dgm:spPr/>
      <dgm:t>
        <a:bodyPr/>
        <a:lstStyle/>
        <a:p>
          <a:endParaRPr lang="en-US"/>
        </a:p>
      </dgm:t>
    </dgm:pt>
    <dgm:pt modelId="{DE63C021-09F7-2141-9249-06D3290BDAD5}" type="pres">
      <dgm:prSet presAssocID="{2B37AA54-76C4-EC4A-9F7B-81B20EF8E195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DDA88-5C5F-C54B-963A-1CEE4C80E52C}" type="pres">
      <dgm:prSet presAssocID="{2B37AA54-76C4-EC4A-9F7B-81B20EF8E195}" presName="aSpace2" presStyleCnt="0"/>
      <dgm:spPr/>
      <dgm:t>
        <a:bodyPr/>
        <a:lstStyle/>
        <a:p>
          <a:endParaRPr lang="en-US"/>
        </a:p>
      </dgm:t>
    </dgm:pt>
    <dgm:pt modelId="{F7D5E0BE-234A-AE4C-9819-00F70929DE0A}" type="pres">
      <dgm:prSet presAssocID="{3E1756C3-E828-344D-A170-E8EA4F28950B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A4ED82-A0EE-DB42-AF29-161281A56569}" type="pres">
      <dgm:prSet presAssocID="{B9223EBC-F64A-C64B-B352-03EF713BAF10}" presName="aSpace" presStyleCnt="0"/>
      <dgm:spPr/>
      <dgm:t>
        <a:bodyPr/>
        <a:lstStyle/>
        <a:p>
          <a:endParaRPr lang="en-US"/>
        </a:p>
      </dgm:t>
    </dgm:pt>
    <dgm:pt modelId="{12102F7F-291A-DB40-A90C-A805C4DE1C48}" type="pres">
      <dgm:prSet presAssocID="{285AB70E-030E-694D-8334-00810E05F6A3}" presName="compNode" presStyleCnt="0"/>
      <dgm:spPr/>
      <dgm:t>
        <a:bodyPr/>
        <a:lstStyle/>
        <a:p>
          <a:endParaRPr lang="en-US"/>
        </a:p>
      </dgm:t>
    </dgm:pt>
    <dgm:pt modelId="{B198AF86-4C87-6848-B25B-516F148C1714}" type="pres">
      <dgm:prSet presAssocID="{285AB70E-030E-694D-8334-00810E05F6A3}" presName="aNode" presStyleLbl="bgShp" presStyleIdx="2" presStyleCnt="4"/>
      <dgm:spPr/>
      <dgm:t>
        <a:bodyPr/>
        <a:lstStyle/>
        <a:p>
          <a:endParaRPr lang="en-US"/>
        </a:p>
      </dgm:t>
    </dgm:pt>
    <dgm:pt modelId="{32578794-F8F3-0A4F-8E1D-B5874BF8052E}" type="pres">
      <dgm:prSet presAssocID="{285AB70E-030E-694D-8334-00810E05F6A3}" presName="textNode" presStyleLbl="bgShp" presStyleIdx="2" presStyleCnt="4"/>
      <dgm:spPr/>
      <dgm:t>
        <a:bodyPr/>
        <a:lstStyle/>
        <a:p>
          <a:endParaRPr lang="en-US"/>
        </a:p>
      </dgm:t>
    </dgm:pt>
    <dgm:pt modelId="{D6DC51EE-C379-8F45-BB0D-EFC2F711916E}" type="pres">
      <dgm:prSet presAssocID="{285AB70E-030E-694D-8334-00810E05F6A3}" presName="compChildNode" presStyleCnt="0"/>
      <dgm:spPr/>
      <dgm:t>
        <a:bodyPr/>
        <a:lstStyle/>
        <a:p>
          <a:endParaRPr lang="en-US"/>
        </a:p>
      </dgm:t>
    </dgm:pt>
    <dgm:pt modelId="{29EA0775-CE12-CE4B-AA87-A26721D884BD}" type="pres">
      <dgm:prSet presAssocID="{285AB70E-030E-694D-8334-00810E05F6A3}" presName="theInnerList" presStyleCnt="0"/>
      <dgm:spPr/>
      <dgm:t>
        <a:bodyPr/>
        <a:lstStyle/>
        <a:p>
          <a:endParaRPr lang="en-US"/>
        </a:p>
      </dgm:t>
    </dgm:pt>
    <dgm:pt modelId="{7BD838F2-645C-8947-88F9-B1B3AF1A87A7}" type="pres">
      <dgm:prSet presAssocID="{D4404AFC-45A7-C54A-A69B-867CAA728C7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06ACE-6379-D745-A064-C86E8DFEBC91}" type="pres">
      <dgm:prSet presAssocID="{D4404AFC-45A7-C54A-A69B-867CAA728C73}" presName="aSpace2" presStyleCnt="0"/>
      <dgm:spPr/>
      <dgm:t>
        <a:bodyPr/>
        <a:lstStyle/>
        <a:p>
          <a:endParaRPr lang="en-US"/>
        </a:p>
      </dgm:t>
    </dgm:pt>
    <dgm:pt modelId="{11E8AFC1-4B62-8E4C-BC26-26531D60F1F2}" type="pres">
      <dgm:prSet presAssocID="{A4A60F5B-D0F9-C94C-AFEA-C78A73BCFB28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8B8EF-0D6E-5D47-9F91-AABC2850F4D2}" type="pres">
      <dgm:prSet presAssocID="{285AB70E-030E-694D-8334-00810E05F6A3}" presName="aSpace" presStyleCnt="0"/>
      <dgm:spPr/>
      <dgm:t>
        <a:bodyPr/>
        <a:lstStyle/>
        <a:p>
          <a:endParaRPr lang="en-US"/>
        </a:p>
      </dgm:t>
    </dgm:pt>
    <dgm:pt modelId="{12950B19-3384-734A-8A3C-0C329CF8211D}" type="pres">
      <dgm:prSet presAssocID="{C746A14C-B8FF-7D44-8558-60DD640CAF7E}" presName="compNode" presStyleCnt="0"/>
      <dgm:spPr/>
      <dgm:t>
        <a:bodyPr/>
        <a:lstStyle/>
        <a:p>
          <a:endParaRPr lang="en-US"/>
        </a:p>
      </dgm:t>
    </dgm:pt>
    <dgm:pt modelId="{FAA10CD8-1D58-A049-B0C5-50D338BD8F47}" type="pres">
      <dgm:prSet presAssocID="{C746A14C-B8FF-7D44-8558-60DD640CAF7E}" presName="aNode" presStyleLbl="bgShp" presStyleIdx="3" presStyleCnt="4"/>
      <dgm:spPr/>
      <dgm:t>
        <a:bodyPr/>
        <a:lstStyle/>
        <a:p>
          <a:endParaRPr lang="en-US"/>
        </a:p>
      </dgm:t>
    </dgm:pt>
    <dgm:pt modelId="{0C2DBFE1-8C81-2747-9A88-464C524C70E2}" type="pres">
      <dgm:prSet presAssocID="{C746A14C-B8FF-7D44-8558-60DD640CAF7E}" presName="textNode" presStyleLbl="bgShp" presStyleIdx="3" presStyleCnt="4"/>
      <dgm:spPr/>
      <dgm:t>
        <a:bodyPr/>
        <a:lstStyle/>
        <a:p>
          <a:endParaRPr lang="en-US"/>
        </a:p>
      </dgm:t>
    </dgm:pt>
    <dgm:pt modelId="{CDE76041-6D61-7A40-AEFD-D0C990BCD322}" type="pres">
      <dgm:prSet presAssocID="{C746A14C-B8FF-7D44-8558-60DD640CAF7E}" presName="compChildNode" presStyleCnt="0"/>
      <dgm:spPr/>
      <dgm:t>
        <a:bodyPr/>
        <a:lstStyle/>
        <a:p>
          <a:endParaRPr lang="en-US"/>
        </a:p>
      </dgm:t>
    </dgm:pt>
    <dgm:pt modelId="{1208551A-1CCE-F44A-991A-0B141492C4F4}" type="pres">
      <dgm:prSet presAssocID="{C746A14C-B8FF-7D44-8558-60DD640CAF7E}" presName="theInnerList" presStyleCnt="0"/>
      <dgm:spPr/>
      <dgm:t>
        <a:bodyPr/>
        <a:lstStyle/>
        <a:p>
          <a:endParaRPr lang="en-US"/>
        </a:p>
      </dgm:t>
    </dgm:pt>
    <dgm:pt modelId="{8CDC865A-8D9E-9E45-AE7E-C1FA0C3CC1FA}" type="pres">
      <dgm:prSet presAssocID="{4E30C27E-5D1E-924A-AA28-8725BB3B96F4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D8C11-77DE-924A-BBF7-2230FEEB24B6}" type="pres">
      <dgm:prSet presAssocID="{4E30C27E-5D1E-924A-AA28-8725BB3B96F4}" presName="aSpace2" presStyleCnt="0"/>
      <dgm:spPr/>
      <dgm:t>
        <a:bodyPr/>
        <a:lstStyle/>
        <a:p>
          <a:endParaRPr lang="en-US"/>
        </a:p>
      </dgm:t>
    </dgm:pt>
    <dgm:pt modelId="{2AF606A6-4D23-F340-BB2C-61EE905D6275}" type="pres">
      <dgm:prSet presAssocID="{BD71CF85-6FB3-0D40-A813-CD8253020AB3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CE74C0-A6A2-AE4A-AD6B-13846768F158}" type="presOf" srcId="{A4A60F5B-D0F9-C94C-AFEA-C78A73BCFB28}" destId="{11E8AFC1-4B62-8E4C-BC26-26531D60F1F2}" srcOrd="0" destOrd="0" presId="urn:microsoft.com/office/officeart/2005/8/layout/lProcess2"/>
    <dgm:cxn modelId="{C9092677-6776-4440-9566-DE0CE3450CE1}" type="presOf" srcId="{25A9EC78-90D6-5640-AF40-E6211BD22AA4}" destId="{062A8107-0CAB-E04A-904B-6B6F58AE5AFA}" srcOrd="0" destOrd="0" presId="urn:microsoft.com/office/officeart/2005/8/layout/lProcess2"/>
    <dgm:cxn modelId="{0B6F64FA-F20D-534C-8A1F-E7AFE01614A6}" type="presOf" srcId="{B9223EBC-F64A-C64B-B352-03EF713BAF10}" destId="{A3D57B33-EEF8-FA4F-9E5B-16E3487D1B63}" srcOrd="0" destOrd="0" presId="urn:microsoft.com/office/officeart/2005/8/layout/lProcess2"/>
    <dgm:cxn modelId="{031ADB1B-B2F0-2B43-A424-3150B05F2015}" type="presOf" srcId="{9F75E8C2-43AC-0C4B-95F6-4C250C8D1694}" destId="{25035598-73A7-6F43-B5F1-C713BF3F9F96}" srcOrd="0" destOrd="0" presId="urn:microsoft.com/office/officeart/2005/8/layout/lProcess2"/>
    <dgm:cxn modelId="{42D8FF5E-4C22-FC43-BAE9-F757F19FD767}" type="presOf" srcId="{C746A14C-B8FF-7D44-8558-60DD640CAF7E}" destId="{FAA10CD8-1D58-A049-B0C5-50D338BD8F47}" srcOrd="0" destOrd="0" presId="urn:microsoft.com/office/officeart/2005/8/layout/lProcess2"/>
    <dgm:cxn modelId="{5F2897FB-B341-6949-BBB4-F7B0B4940395}" type="presOf" srcId="{B9223EBC-F64A-C64B-B352-03EF713BAF10}" destId="{941F6A86-CBA9-534D-9F18-61180080E22F}" srcOrd="1" destOrd="0" presId="urn:microsoft.com/office/officeart/2005/8/layout/lProcess2"/>
    <dgm:cxn modelId="{64D001A6-B9BB-8645-97CE-C8D5D7ACFBA9}" srcId="{A3BD17E4-006E-6A4F-8969-C8AC9553ED11}" destId="{B9223EBC-F64A-C64B-B352-03EF713BAF10}" srcOrd="1" destOrd="0" parTransId="{3CB99071-A4B5-524C-8067-8E973F95D0ED}" sibTransId="{9FE60203-5D22-D44D-9808-2FBC7EAC2378}"/>
    <dgm:cxn modelId="{6269B1FD-0022-FD42-A74C-CB92034501A8}" srcId="{D369CCBA-E800-F342-A226-FD9CB4001CDE}" destId="{D71C2086-E9BC-D746-9F8B-255FC7BEBEC6}" srcOrd="1" destOrd="0" parTransId="{17CFE62F-80D9-B142-888D-74FEC0C032F2}" sibTransId="{E286501D-D63D-2E4D-982C-51D54A5607F3}"/>
    <dgm:cxn modelId="{6CD0A70D-F171-9549-8FC7-29314B01E43B}" type="presOf" srcId="{D71C2086-E9BC-D746-9F8B-255FC7BEBEC6}" destId="{4B7D65DE-5261-7448-BB35-1D79DF111AF4}" srcOrd="0" destOrd="0" presId="urn:microsoft.com/office/officeart/2005/8/layout/lProcess2"/>
    <dgm:cxn modelId="{0F788EDC-0305-424C-A856-B4E4D4D20377}" type="presOf" srcId="{4E30C27E-5D1E-924A-AA28-8725BB3B96F4}" destId="{8CDC865A-8D9E-9E45-AE7E-C1FA0C3CC1FA}" srcOrd="0" destOrd="0" presId="urn:microsoft.com/office/officeart/2005/8/layout/lProcess2"/>
    <dgm:cxn modelId="{FB8C73CD-9805-4042-A272-4A92C17E4CDB}" srcId="{A3BD17E4-006E-6A4F-8969-C8AC9553ED11}" destId="{285AB70E-030E-694D-8334-00810E05F6A3}" srcOrd="2" destOrd="0" parTransId="{D1CA0617-5A3E-C942-A993-0FE04906479D}" sibTransId="{5862433D-C5F6-5445-83CE-6496ED58C4B3}"/>
    <dgm:cxn modelId="{1E701B69-8748-6E4A-AAB5-987D82EE7723}" type="presOf" srcId="{A3BD17E4-006E-6A4F-8969-C8AC9553ED11}" destId="{9A6E00F8-0A9E-0447-AF38-35DEF37F4992}" srcOrd="0" destOrd="0" presId="urn:microsoft.com/office/officeart/2005/8/layout/lProcess2"/>
    <dgm:cxn modelId="{1F04C66C-9FD5-4344-A8DE-526741276A51}" srcId="{A3BD17E4-006E-6A4F-8969-C8AC9553ED11}" destId="{D369CCBA-E800-F342-A226-FD9CB4001CDE}" srcOrd="0" destOrd="0" parTransId="{0B2F0036-6003-A241-88E4-44215FEA0927}" sibTransId="{90B9747A-B437-D949-9438-5E741D421F1D}"/>
    <dgm:cxn modelId="{26351CE1-F571-4447-BAA2-3073B2DE5B1B}" type="presOf" srcId="{D4404AFC-45A7-C54A-A69B-867CAA728C73}" destId="{7BD838F2-645C-8947-88F9-B1B3AF1A87A7}" srcOrd="0" destOrd="0" presId="urn:microsoft.com/office/officeart/2005/8/layout/lProcess2"/>
    <dgm:cxn modelId="{3B610CFE-64BB-3D4E-9EF0-5F5AADB093E7}" type="presOf" srcId="{285AB70E-030E-694D-8334-00810E05F6A3}" destId="{B198AF86-4C87-6848-B25B-516F148C1714}" srcOrd="0" destOrd="0" presId="urn:microsoft.com/office/officeart/2005/8/layout/lProcess2"/>
    <dgm:cxn modelId="{6076B46C-B8FB-4647-8177-F290B1830A46}" type="presOf" srcId="{3E1756C3-E828-344D-A170-E8EA4F28950B}" destId="{F7D5E0BE-234A-AE4C-9819-00F70929DE0A}" srcOrd="0" destOrd="0" presId="urn:microsoft.com/office/officeart/2005/8/layout/lProcess2"/>
    <dgm:cxn modelId="{C7DB871A-4055-B242-8241-5DA28729E112}" srcId="{B9223EBC-F64A-C64B-B352-03EF713BAF10}" destId="{3E1756C3-E828-344D-A170-E8EA4F28950B}" srcOrd="1" destOrd="0" parTransId="{FF70D1CA-724D-F54A-814C-AD3D08F20484}" sibTransId="{69B9B301-88D4-6645-9DAC-0BFDF696685D}"/>
    <dgm:cxn modelId="{D26F0D79-3EBE-3149-A1E9-0FADC159245B}" type="presOf" srcId="{285AB70E-030E-694D-8334-00810E05F6A3}" destId="{32578794-F8F3-0A4F-8E1D-B5874BF8052E}" srcOrd="1" destOrd="0" presId="urn:microsoft.com/office/officeart/2005/8/layout/lProcess2"/>
    <dgm:cxn modelId="{2DA55B7A-8F8F-C74C-B264-1336F52E129F}" srcId="{C746A14C-B8FF-7D44-8558-60DD640CAF7E}" destId="{4E30C27E-5D1E-924A-AA28-8725BB3B96F4}" srcOrd="0" destOrd="0" parTransId="{121780DB-9EB9-474E-8497-1FCEFC7F01F2}" sibTransId="{E6F3834D-BAB2-D747-9017-213588C08C0A}"/>
    <dgm:cxn modelId="{A82318DF-A503-4C47-BF2E-24803E48D962}" type="presOf" srcId="{C746A14C-B8FF-7D44-8558-60DD640CAF7E}" destId="{0C2DBFE1-8C81-2747-9A88-464C524C70E2}" srcOrd="1" destOrd="0" presId="urn:microsoft.com/office/officeart/2005/8/layout/lProcess2"/>
    <dgm:cxn modelId="{E94A0F68-407E-7145-BF4F-5D70B3925266}" srcId="{D369CCBA-E800-F342-A226-FD9CB4001CDE}" destId="{9F75E8C2-43AC-0C4B-95F6-4C250C8D1694}" srcOrd="3" destOrd="0" parTransId="{3897ABE6-741E-E649-B15C-58087BF8C74D}" sibTransId="{9F41B65B-59CA-1748-9788-60688C981782}"/>
    <dgm:cxn modelId="{97A82B09-CC59-F943-9827-5993BE03743F}" srcId="{A3BD17E4-006E-6A4F-8969-C8AC9553ED11}" destId="{C746A14C-B8FF-7D44-8558-60DD640CAF7E}" srcOrd="3" destOrd="0" parTransId="{846C3F41-059C-404D-AA83-70666B28E173}" sibTransId="{81446E89-B22D-4443-8BB2-84A9086112F0}"/>
    <dgm:cxn modelId="{B3D4D109-FC96-B548-B773-671CC1E06544}" type="presOf" srcId="{BD71CF85-6FB3-0D40-A813-CD8253020AB3}" destId="{2AF606A6-4D23-F340-BB2C-61EE905D6275}" srcOrd="0" destOrd="0" presId="urn:microsoft.com/office/officeart/2005/8/layout/lProcess2"/>
    <dgm:cxn modelId="{01965435-6551-7046-8AA9-053BDAED0CBC}" srcId="{B9223EBC-F64A-C64B-B352-03EF713BAF10}" destId="{2B37AA54-76C4-EC4A-9F7B-81B20EF8E195}" srcOrd="0" destOrd="0" parTransId="{D9181F96-0BAB-D242-89FD-1B3192171558}" sibTransId="{DC9F08D5-7AA2-724B-80A1-C67B30923306}"/>
    <dgm:cxn modelId="{357600B0-C443-F341-9039-5471DCCFC5B0}" srcId="{285AB70E-030E-694D-8334-00810E05F6A3}" destId="{D4404AFC-45A7-C54A-A69B-867CAA728C73}" srcOrd="0" destOrd="0" parTransId="{2BFFDD21-B1A2-C347-83E7-7E1516F424EA}" sibTransId="{82C9A53B-4159-734A-9344-7DDBCDB3EDA0}"/>
    <dgm:cxn modelId="{D8E233E2-EDA8-4547-A199-23FDC99B15D4}" srcId="{C746A14C-B8FF-7D44-8558-60DD640CAF7E}" destId="{BD71CF85-6FB3-0D40-A813-CD8253020AB3}" srcOrd="1" destOrd="0" parTransId="{982D47A3-CFF1-2F48-BB7C-7DED4C02B4BC}" sibTransId="{4E25A9F2-FBF4-9A4E-9958-D9169EF8A3E7}"/>
    <dgm:cxn modelId="{DCEE9294-D85B-124F-B145-1340A82F5615}" type="presOf" srcId="{D369CCBA-E800-F342-A226-FD9CB4001CDE}" destId="{A9DD4BF9-2DC1-404B-978D-3A2326F347B8}" srcOrd="1" destOrd="0" presId="urn:microsoft.com/office/officeart/2005/8/layout/lProcess2"/>
    <dgm:cxn modelId="{1B3297EB-E827-A74C-B202-B8E43C27C358}" type="presOf" srcId="{D369CCBA-E800-F342-A226-FD9CB4001CDE}" destId="{3CD3D8EC-111F-1342-9E72-F641D58B6E9D}" srcOrd="0" destOrd="0" presId="urn:microsoft.com/office/officeart/2005/8/layout/lProcess2"/>
    <dgm:cxn modelId="{8DEFE206-064D-4C4A-BEA9-0F2372B2152E}" srcId="{D369CCBA-E800-F342-A226-FD9CB4001CDE}" destId="{25A9EC78-90D6-5640-AF40-E6211BD22AA4}" srcOrd="0" destOrd="0" parTransId="{8004DF72-D287-964A-AB76-8A62A9A9B7A6}" sibTransId="{A65868C9-2B7B-EC4E-9AFF-AECFAFF23379}"/>
    <dgm:cxn modelId="{3AC0E9F4-2841-214B-8E4D-0BE079F8849C}" type="presOf" srcId="{631AAF49-6CB7-DD4E-A48B-BAE8E341F0F1}" destId="{56AEBAF7-16E7-D948-9B4E-7B1382663E79}" srcOrd="0" destOrd="0" presId="urn:microsoft.com/office/officeart/2005/8/layout/lProcess2"/>
    <dgm:cxn modelId="{C979E4D2-9C1C-8B45-B36D-439BAE1F0990}" type="presOf" srcId="{2B37AA54-76C4-EC4A-9F7B-81B20EF8E195}" destId="{DE63C021-09F7-2141-9249-06D3290BDAD5}" srcOrd="0" destOrd="0" presId="urn:microsoft.com/office/officeart/2005/8/layout/lProcess2"/>
    <dgm:cxn modelId="{689A752D-0F7B-EF47-BB0D-79BDDFEE3B28}" srcId="{D369CCBA-E800-F342-A226-FD9CB4001CDE}" destId="{631AAF49-6CB7-DD4E-A48B-BAE8E341F0F1}" srcOrd="2" destOrd="0" parTransId="{1A092C8C-A81C-1348-A4E3-A7CE51D4BD52}" sibTransId="{C6BD2ACD-1352-A64A-930D-38DA12399305}"/>
    <dgm:cxn modelId="{BFB25752-AB95-0443-A6E5-ECE4B6581EA2}" srcId="{285AB70E-030E-694D-8334-00810E05F6A3}" destId="{A4A60F5B-D0F9-C94C-AFEA-C78A73BCFB28}" srcOrd="1" destOrd="0" parTransId="{21FC90D8-1BD7-F540-8C09-F6307001CB6E}" sibTransId="{2E24F7CE-8314-7C4A-BF0B-802666851054}"/>
    <dgm:cxn modelId="{62879DFA-7833-6B4F-A744-44EC2263E380}" type="presParOf" srcId="{9A6E00F8-0A9E-0447-AF38-35DEF37F4992}" destId="{B2A96448-4243-8943-805B-275BF116286E}" srcOrd="0" destOrd="0" presId="urn:microsoft.com/office/officeart/2005/8/layout/lProcess2"/>
    <dgm:cxn modelId="{8E6FFB94-52A0-314E-811A-3C8D7BAA29B6}" type="presParOf" srcId="{B2A96448-4243-8943-805B-275BF116286E}" destId="{3CD3D8EC-111F-1342-9E72-F641D58B6E9D}" srcOrd="0" destOrd="0" presId="urn:microsoft.com/office/officeart/2005/8/layout/lProcess2"/>
    <dgm:cxn modelId="{D80A1E39-6607-D84E-A1C3-864279D9238C}" type="presParOf" srcId="{B2A96448-4243-8943-805B-275BF116286E}" destId="{A9DD4BF9-2DC1-404B-978D-3A2326F347B8}" srcOrd="1" destOrd="0" presId="urn:microsoft.com/office/officeart/2005/8/layout/lProcess2"/>
    <dgm:cxn modelId="{60362BA1-3FF7-E546-B539-AB3FC630CD68}" type="presParOf" srcId="{B2A96448-4243-8943-805B-275BF116286E}" destId="{0AF56383-DD42-E944-B063-20B0BA33775F}" srcOrd="2" destOrd="0" presId="urn:microsoft.com/office/officeart/2005/8/layout/lProcess2"/>
    <dgm:cxn modelId="{5914C3FE-E07F-8841-B672-6BFF21DD11A4}" type="presParOf" srcId="{0AF56383-DD42-E944-B063-20B0BA33775F}" destId="{E96DDF4C-AF2D-D146-A690-B4F3E015AE85}" srcOrd="0" destOrd="0" presId="urn:microsoft.com/office/officeart/2005/8/layout/lProcess2"/>
    <dgm:cxn modelId="{A28BBEBA-CD6E-B841-A095-596DF2235290}" type="presParOf" srcId="{E96DDF4C-AF2D-D146-A690-B4F3E015AE85}" destId="{062A8107-0CAB-E04A-904B-6B6F58AE5AFA}" srcOrd="0" destOrd="0" presId="urn:microsoft.com/office/officeart/2005/8/layout/lProcess2"/>
    <dgm:cxn modelId="{6613CE50-A4CE-D641-A310-8DB0E967337C}" type="presParOf" srcId="{E96DDF4C-AF2D-D146-A690-B4F3E015AE85}" destId="{450009D2-BBF9-264F-95C8-2826F7EE6170}" srcOrd="1" destOrd="0" presId="urn:microsoft.com/office/officeart/2005/8/layout/lProcess2"/>
    <dgm:cxn modelId="{3B4DA9A8-F7A3-414F-AFFB-9BB46FCD1D13}" type="presParOf" srcId="{E96DDF4C-AF2D-D146-A690-B4F3E015AE85}" destId="{4B7D65DE-5261-7448-BB35-1D79DF111AF4}" srcOrd="2" destOrd="0" presId="urn:microsoft.com/office/officeart/2005/8/layout/lProcess2"/>
    <dgm:cxn modelId="{2C6DB3CA-5071-8C4D-94DD-B29CB12EF582}" type="presParOf" srcId="{E96DDF4C-AF2D-D146-A690-B4F3E015AE85}" destId="{2C620EF3-7785-9443-9C23-37F68370B8E0}" srcOrd="3" destOrd="0" presId="urn:microsoft.com/office/officeart/2005/8/layout/lProcess2"/>
    <dgm:cxn modelId="{DE2C097E-B377-CE4E-B29A-A15D35FA2C79}" type="presParOf" srcId="{E96DDF4C-AF2D-D146-A690-B4F3E015AE85}" destId="{56AEBAF7-16E7-D948-9B4E-7B1382663E79}" srcOrd="4" destOrd="0" presId="urn:microsoft.com/office/officeart/2005/8/layout/lProcess2"/>
    <dgm:cxn modelId="{1D33215F-0B50-2C46-8E78-DE55BA84F628}" type="presParOf" srcId="{E96DDF4C-AF2D-D146-A690-B4F3E015AE85}" destId="{B7FF1698-DFBA-494F-A1A5-B599872DD1C6}" srcOrd="5" destOrd="0" presId="urn:microsoft.com/office/officeart/2005/8/layout/lProcess2"/>
    <dgm:cxn modelId="{2FF842C5-388C-3848-86AE-759D25A8D832}" type="presParOf" srcId="{E96DDF4C-AF2D-D146-A690-B4F3E015AE85}" destId="{25035598-73A7-6F43-B5F1-C713BF3F9F96}" srcOrd="6" destOrd="0" presId="urn:microsoft.com/office/officeart/2005/8/layout/lProcess2"/>
    <dgm:cxn modelId="{851DA2F4-2279-294E-ABCB-02598B286EC3}" type="presParOf" srcId="{9A6E00F8-0A9E-0447-AF38-35DEF37F4992}" destId="{ABDA8D8F-C9DD-C44C-8C0A-45FF719A5C10}" srcOrd="1" destOrd="0" presId="urn:microsoft.com/office/officeart/2005/8/layout/lProcess2"/>
    <dgm:cxn modelId="{9444A083-722F-6B4A-8CA3-1DFA630D8DBB}" type="presParOf" srcId="{9A6E00F8-0A9E-0447-AF38-35DEF37F4992}" destId="{47A79B38-C6D5-1D45-9491-2C1713D8F252}" srcOrd="2" destOrd="0" presId="urn:microsoft.com/office/officeart/2005/8/layout/lProcess2"/>
    <dgm:cxn modelId="{A3F719C8-48F6-F946-8D4A-6BA7D7592D94}" type="presParOf" srcId="{47A79B38-C6D5-1D45-9491-2C1713D8F252}" destId="{A3D57B33-EEF8-FA4F-9E5B-16E3487D1B63}" srcOrd="0" destOrd="0" presId="urn:microsoft.com/office/officeart/2005/8/layout/lProcess2"/>
    <dgm:cxn modelId="{B0AA4C5A-12D0-CF4E-A4D1-5E1A95779C2A}" type="presParOf" srcId="{47A79B38-C6D5-1D45-9491-2C1713D8F252}" destId="{941F6A86-CBA9-534D-9F18-61180080E22F}" srcOrd="1" destOrd="0" presId="urn:microsoft.com/office/officeart/2005/8/layout/lProcess2"/>
    <dgm:cxn modelId="{8E0DD3A8-512B-ED4F-9948-D89E59B1C313}" type="presParOf" srcId="{47A79B38-C6D5-1D45-9491-2C1713D8F252}" destId="{D3FE16CC-F410-6D43-B0B7-87F470B00EBB}" srcOrd="2" destOrd="0" presId="urn:microsoft.com/office/officeart/2005/8/layout/lProcess2"/>
    <dgm:cxn modelId="{5E8708BB-9277-E045-90D3-F065CABF5DAE}" type="presParOf" srcId="{D3FE16CC-F410-6D43-B0B7-87F470B00EBB}" destId="{7E7A14B2-2AF6-1946-A0A2-795486772389}" srcOrd="0" destOrd="0" presId="urn:microsoft.com/office/officeart/2005/8/layout/lProcess2"/>
    <dgm:cxn modelId="{A0A85411-761E-4048-A006-BCE689EA3B7E}" type="presParOf" srcId="{7E7A14B2-2AF6-1946-A0A2-795486772389}" destId="{DE63C021-09F7-2141-9249-06D3290BDAD5}" srcOrd="0" destOrd="0" presId="urn:microsoft.com/office/officeart/2005/8/layout/lProcess2"/>
    <dgm:cxn modelId="{765220CE-5208-534A-BC28-8AE3D93DEA09}" type="presParOf" srcId="{7E7A14B2-2AF6-1946-A0A2-795486772389}" destId="{DD7DDA88-5C5F-C54B-963A-1CEE4C80E52C}" srcOrd="1" destOrd="0" presId="urn:microsoft.com/office/officeart/2005/8/layout/lProcess2"/>
    <dgm:cxn modelId="{15C39CF2-A13D-D745-8AE4-C4D66BA49AC0}" type="presParOf" srcId="{7E7A14B2-2AF6-1946-A0A2-795486772389}" destId="{F7D5E0BE-234A-AE4C-9819-00F70929DE0A}" srcOrd="2" destOrd="0" presId="urn:microsoft.com/office/officeart/2005/8/layout/lProcess2"/>
    <dgm:cxn modelId="{8CEBD5F8-C0E8-D447-A1C3-DCE2C48B2661}" type="presParOf" srcId="{9A6E00F8-0A9E-0447-AF38-35DEF37F4992}" destId="{F1A4ED82-A0EE-DB42-AF29-161281A56569}" srcOrd="3" destOrd="0" presId="urn:microsoft.com/office/officeart/2005/8/layout/lProcess2"/>
    <dgm:cxn modelId="{3C302B35-DDAB-C149-B3BF-FB6C3D1DE45D}" type="presParOf" srcId="{9A6E00F8-0A9E-0447-AF38-35DEF37F4992}" destId="{12102F7F-291A-DB40-A90C-A805C4DE1C48}" srcOrd="4" destOrd="0" presId="urn:microsoft.com/office/officeart/2005/8/layout/lProcess2"/>
    <dgm:cxn modelId="{575B0A3B-8456-7F40-A440-AA2371B5DBF4}" type="presParOf" srcId="{12102F7F-291A-DB40-A90C-A805C4DE1C48}" destId="{B198AF86-4C87-6848-B25B-516F148C1714}" srcOrd="0" destOrd="0" presId="urn:microsoft.com/office/officeart/2005/8/layout/lProcess2"/>
    <dgm:cxn modelId="{CDD66590-D716-3B4E-B705-E0E584B151BC}" type="presParOf" srcId="{12102F7F-291A-DB40-A90C-A805C4DE1C48}" destId="{32578794-F8F3-0A4F-8E1D-B5874BF8052E}" srcOrd="1" destOrd="0" presId="urn:microsoft.com/office/officeart/2005/8/layout/lProcess2"/>
    <dgm:cxn modelId="{E042AC7B-58B7-9B4C-9A18-12A3D05DAC2D}" type="presParOf" srcId="{12102F7F-291A-DB40-A90C-A805C4DE1C48}" destId="{D6DC51EE-C379-8F45-BB0D-EFC2F711916E}" srcOrd="2" destOrd="0" presId="urn:microsoft.com/office/officeart/2005/8/layout/lProcess2"/>
    <dgm:cxn modelId="{DD11E0F8-3B5D-274A-A451-5F3C3EC8F2DD}" type="presParOf" srcId="{D6DC51EE-C379-8F45-BB0D-EFC2F711916E}" destId="{29EA0775-CE12-CE4B-AA87-A26721D884BD}" srcOrd="0" destOrd="0" presId="urn:microsoft.com/office/officeart/2005/8/layout/lProcess2"/>
    <dgm:cxn modelId="{0E7E81C6-49AE-404F-916E-386767B682C0}" type="presParOf" srcId="{29EA0775-CE12-CE4B-AA87-A26721D884BD}" destId="{7BD838F2-645C-8947-88F9-B1B3AF1A87A7}" srcOrd="0" destOrd="0" presId="urn:microsoft.com/office/officeart/2005/8/layout/lProcess2"/>
    <dgm:cxn modelId="{6FDFD41C-39D0-A74A-8327-3C7AEEDE1B24}" type="presParOf" srcId="{29EA0775-CE12-CE4B-AA87-A26721D884BD}" destId="{49C06ACE-6379-D745-A064-C86E8DFEBC91}" srcOrd="1" destOrd="0" presId="urn:microsoft.com/office/officeart/2005/8/layout/lProcess2"/>
    <dgm:cxn modelId="{C0BF056E-C65B-6241-AC85-A19D4ED5DFDE}" type="presParOf" srcId="{29EA0775-CE12-CE4B-AA87-A26721D884BD}" destId="{11E8AFC1-4B62-8E4C-BC26-26531D60F1F2}" srcOrd="2" destOrd="0" presId="urn:microsoft.com/office/officeart/2005/8/layout/lProcess2"/>
    <dgm:cxn modelId="{18E5E79C-99A1-B543-9999-92A04E37F903}" type="presParOf" srcId="{9A6E00F8-0A9E-0447-AF38-35DEF37F4992}" destId="{22B8B8EF-0D6E-5D47-9F91-AABC2850F4D2}" srcOrd="5" destOrd="0" presId="urn:microsoft.com/office/officeart/2005/8/layout/lProcess2"/>
    <dgm:cxn modelId="{BEF2F64F-A0F1-2443-B06C-2D4AEA78CB9A}" type="presParOf" srcId="{9A6E00F8-0A9E-0447-AF38-35DEF37F4992}" destId="{12950B19-3384-734A-8A3C-0C329CF8211D}" srcOrd="6" destOrd="0" presId="urn:microsoft.com/office/officeart/2005/8/layout/lProcess2"/>
    <dgm:cxn modelId="{EFC4AB46-6CD1-4F43-8935-CC6DA8E01A63}" type="presParOf" srcId="{12950B19-3384-734A-8A3C-0C329CF8211D}" destId="{FAA10CD8-1D58-A049-B0C5-50D338BD8F47}" srcOrd="0" destOrd="0" presId="urn:microsoft.com/office/officeart/2005/8/layout/lProcess2"/>
    <dgm:cxn modelId="{1B230624-CDEF-354D-9195-3FADF8FD04ED}" type="presParOf" srcId="{12950B19-3384-734A-8A3C-0C329CF8211D}" destId="{0C2DBFE1-8C81-2747-9A88-464C524C70E2}" srcOrd="1" destOrd="0" presId="urn:microsoft.com/office/officeart/2005/8/layout/lProcess2"/>
    <dgm:cxn modelId="{5CA91ED8-77E4-524A-AC69-CC3BC41EBAA5}" type="presParOf" srcId="{12950B19-3384-734A-8A3C-0C329CF8211D}" destId="{CDE76041-6D61-7A40-AEFD-D0C990BCD322}" srcOrd="2" destOrd="0" presId="urn:microsoft.com/office/officeart/2005/8/layout/lProcess2"/>
    <dgm:cxn modelId="{EB6A27F8-31D5-5341-ACF5-D1211A7D1AAF}" type="presParOf" srcId="{CDE76041-6D61-7A40-AEFD-D0C990BCD322}" destId="{1208551A-1CCE-F44A-991A-0B141492C4F4}" srcOrd="0" destOrd="0" presId="urn:microsoft.com/office/officeart/2005/8/layout/lProcess2"/>
    <dgm:cxn modelId="{04A7DD65-2918-DE4F-B568-E139647B934B}" type="presParOf" srcId="{1208551A-1CCE-F44A-991A-0B141492C4F4}" destId="{8CDC865A-8D9E-9E45-AE7E-C1FA0C3CC1FA}" srcOrd="0" destOrd="0" presId="urn:microsoft.com/office/officeart/2005/8/layout/lProcess2"/>
    <dgm:cxn modelId="{3667BCC2-5524-E34F-B1D9-66342A38E063}" type="presParOf" srcId="{1208551A-1CCE-F44A-991A-0B141492C4F4}" destId="{13ED8C11-77DE-924A-BBF7-2230FEEB24B6}" srcOrd="1" destOrd="0" presId="urn:microsoft.com/office/officeart/2005/8/layout/lProcess2"/>
    <dgm:cxn modelId="{46DBBE5F-00A3-284B-BD27-A1EFA4D2E2FD}" type="presParOf" srcId="{1208551A-1CCE-F44A-991A-0B141492C4F4}" destId="{2AF606A6-4D23-F340-BB2C-61EE905D627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15D69-D928-C043-848E-C268617A32C4}">
      <dsp:nvSpPr>
        <dsp:cNvPr id="0" name=""/>
        <dsp:cNvSpPr/>
      </dsp:nvSpPr>
      <dsp:spPr>
        <a:xfrm>
          <a:off x="3268" y="63385"/>
          <a:ext cx="2164911" cy="711428"/>
        </a:xfrm>
        <a:prstGeom prst="homePlat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Enable Scalability</a:t>
          </a:r>
          <a:endParaRPr lang="en-US" sz="1400" kern="1200" dirty="0"/>
        </a:p>
      </dsp:txBody>
      <dsp:txXfrm>
        <a:off x="3268" y="63385"/>
        <a:ext cx="1987054" cy="711428"/>
      </dsp:txXfrm>
    </dsp:sp>
    <dsp:sp modelId="{7E87ECFE-FFA1-4149-B44D-9C7D053F2FA5}">
      <dsp:nvSpPr>
        <dsp:cNvPr id="0" name=""/>
        <dsp:cNvSpPr/>
      </dsp:nvSpPr>
      <dsp:spPr>
        <a:xfrm>
          <a:off x="1812466" y="63385"/>
          <a:ext cx="2334462" cy="711428"/>
        </a:xfrm>
        <a:prstGeom prst="chevron">
          <a:avLst/>
        </a:prstGeom>
        <a:solidFill>
          <a:schemeClr val="accent5">
            <a:shade val="50000"/>
            <a:hueOff val="6483"/>
            <a:satOff val="19609"/>
            <a:lumOff val="191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Increase Efficiency</a:t>
          </a:r>
          <a:endParaRPr lang="en-US" sz="1400" kern="1200" dirty="0"/>
        </a:p>
      </dsp:txBody>
      <dsp:txXfrm>
        <a:off x="2168180" y="63385"/>
        <a:ext cx="1623034" cy="711428"/>
      </dsp:txXfrm>
    </dsp:sp>
    <dsp:sp modelId="{093EFFDB-55D6-9743-92C5-2479A5606190}">
      <dsp:nvSpPr>
        <dsp:cNvPr id="0" name=""/>
        <dsp:cNvSpPr/>
      </dsp:nvSpPr>
      <dsp:spPr>
        <a:xfrm>
          <a:off x="3791214" y="63385"/>
          <a:ext cx="3292116" cy="711428"/>
        </a:xfrm>
        <a:prstGeom prst="chevron">
          <a:avLst/>
        </a:prstGeom>
        <a:solidFill>
          <a:schemeClr val="accent5">
            <a:shade val="50000"/>
            <a:hueOff val="6483"/>
            <a:satOff val="19609"/>
            <a:lumOff val="191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Enable Capabilities for growth</a:t>
          </a:r>
          <a:endParaRPr lang="en-US" sz="1400" kern="1200" dirty="0"/>
        </a:p>
      </dsp:txBody>
      <dsp:txXfrm>
        <a:off x="4146928" y="63385"/>
        <a:ext cx="2580688" cy="711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06619-C935-E442-8EB1-08B6459C83E7}">
      <dsp:nvSpPr>
        <dsp:cNvPr id="0" name=""/>
        <dsp:cNvSpPr/>
      </dsp:nvSpPr>
      <dsp:spPr>
        <a:xfrm>
          <a:off x="0" y="0"/>
          <a:ext cx="3792464" cy="838200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Prepare current technologies for growth</a:t>
          </a:r>
          <a:endParaRPr lang="en-US" sz="1400" b="0" kern="1200" dirty="0"/>
        </a:p>
      </dsp:txBody>
      <dsp:txXfrm>
        <a:off x="0" y="0"/>
        <a:ext cx="3582914" cy="838200"/>
      </dsp:txXfrm>
    </dsp:sp>
    <dsp:sp modelId="{4BFF7166-EB6E-5D41-A4E0-06B92B4F57DA}">
      <dsp:nvSpPr>
        <dsp:cNvPr id="0" name=""/>
        <dsp:cNvSpPr/>
      </dsp:nvSpPr>
      <dsp:spPr>
        <a:xfrm>
          <a:off x="3123753" y="0"/>
          <a:ext cx="3962343" cy="838200"/>
        </a:xfrm>
        <a:prstGeom prst="chevron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Drive new markets and insights for expansion populations</a:t>
          </a:r>
          <a:endParaRPr lang="en-US" sz="1400" b="0" kern="1200" dirty="0"/>
        </a:p>
      </dsp:txBody>
      <dsp:txXfrm>
        <a:off x="3542853" y="0"/>
        <a:ext cx="3124143" cy="838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3D8EC-111F-1342-9E72-F641D58B6E9D}">
      <dsp:nvSpPr>
        <dsp:cNvPr id="0" name=""/>
        <dsp:cNvSpPr/>
      </dsp:nvSpPr>
      <dsp:spPr>
        <a:xfrm>
          <a:off x="1892" y="0"/>
          <a:ext cx="1856760" cy="43550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Clinical &amp; Provider </a:t>
          </a:r>
          <a:r>
            <a:rPr lang="en-US" sz="1900" b="1" kern="1200" dirty="0" smtClean="0"/>
            <a:t>Workflow Activities</a:t>
          </a:r>
        </a:p>
      </dsp:txBody>
      <dsp:txXfrm>
        <a:off x="1892" y="0"/>
        <a:ext cx="1856760" cy="1306520"/>
      </dsp:txXfrm>
    </dsp:sp>
    <dsp:sp modelId="{062A8107-0CAB-E04A-904B-6B6F58AE5AFA}">
      <dsp:nvSpPr>
        <dsp:cNvPr id="0" name=""/>
        <dsp:cNvSpPr/>
      </dsp:nvSpPr>
      <dsp:spPr>
        <a:xfrm>
          <a:off x="187568" y="1306626"/>
          <a:ext cx="1485408" cy="6344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Maximize configuration of </a:t>
          </a:r>
          <a:r>
            <a:rPr lang="en-US" sz="900" kern="1200" dirty="0" err="1" smtClean="0"/>
            <a:t>CareAdvance</a:t>
          </a:r>
          <a:endParaRPr lang="en-US" sz="900" kern="1200" dirty="0"/>
        </a:p>
      </dsp:txBody>
      <dsp:txXfrm>
        <a:off x="206150" y="1325208"/>
        <a:ext cx="1448244" cy="597276"/>
      </dsp:txXfrm>
    </dsp:sp>
    <dsp:sp modelId="{4B7D65DE-5261-7448-BB35-1D79DF111AF4}">
      <dsp:nvSpPr>
        <dsp:cNvPr id="0" name=""/>
        <dsp:cNvSpPr/>
      </dsp:nvSpPr>
      <dsp:spPr>
        <a:xfrm>
          <a:off x="187568" y="2038673"/>
          <a:ext cx="1485408" cy="6344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Implement Cactus</a:t>
          </a:r>
          <a:endParaRPr lang="en-US" sz="900" b="0" kern="1200" dirty="0"/>
        </a:p>
      </dsp:txBody>
      <dsp:txXfrm>
        <a:off x="206150" y="2057255"/>
        <a:ext cx="1448244" cy="597276"/>
      </dsp:txXfrm>
    </dsp:sp>
    <dsp:sp modelId="{56AEBAF7-16E7-D948-9B4E-7B1382663E79}">
      <dsp:nvSpPr>
        <dsp:cNvPr id="0" name=""/>
        <dsp:cNvSpPr/>
      </dsp:nvSpPr>
      <dsp:spPr>
        <a:xfrm>
          <a:off x="187568" y="2770720"/>
          <a:ext cx="1485408" cy="6344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err="1" smtClean="0"/>
            <a:t>Trizetto</a:t>
          </a:r>
          <a:r>
            <a:rPr lang="en-US" sz="900" b="0" kern="1200" dirty="0" smtClean="0"/>
            <a:t>/QNXT Upgrade</a:t>
          </a:r>
          <a:endParaRPr lang="en-US" sz="900" b="0" kern="1200" dirty="0"/>
        </a:p>
      </dsp:txBody>
      <dsp:txXfrm>
        <a:off x="206150" y="2789302"/>
        <a:ext cx="1448244" cy="597276"/>
      </dsp:txXfrm>
    </dsp:sp>
    <dsp:sp modelId="{25035598-73A7-6F43-B5F1-C713BF3F9F96}">
      <dsp:nvSpPr>
        <dsp:cNvPr id="0" name=""/>
        <dsp:cNvSpPr/>
      </dsp:nvSpPr>
      <dsp:spPr>
        <a:xfrm>
          <a:off x="187568" y="3502767"/>
          <a:ext cx="1485408" cy="6344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Develop </a:t>
          </a:r>
          <a:r>
            <a:rPr lang="en-US" sz="900" kern="1200" dirty="0" smtClean="0"/>
            <a:t>data rich </a:t>
          </a:r>
          <a:r>
            <a:rPr lang="en-US" sz="900" kern="1200" dirty="0" smtClean="0"/>
            <a:t>platform with 360 </a:t>
          </a:r>
          <a:r>
            <a:rPr lang="en-US" sz="900" kern="1200" dirty="0" smtClean="0"/>
            <a:t>Member views</a:t>
          </a:r>
          <a:endParaRPr lang="en-US" sz="900" b="0" kern="1200" dirty="0"/>
        </a:p>
      </dsp:txBody>
      <dsp:txXfrm>
        <a:off x="206150" y="3521349"/>
        <a:ext cx="1448244" cy="597276"/>
      </dsp:txXfrm>
    </dsp:sp>
    <dsp:sp modelId="{A3D57B33-EEF8-FA4F-9E5B-16E3487D1B63}">
      <dsp:nvSpPr>
        <dsp:cNvPr id="0" name=""/>
        <dsp:cNvSpPr/>
      </dsp:nvSpPr>
      <dsp:spPr>
        <a:xfrm>
          <a:off x="1997910" y="0"/>
          <a:ext cx="1856760" cy="43550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Analytics  Activities</a:t>
          </a:r>
        </a:p>
      </dsp:txBody>
      <dsp:txXfrm>
        <a:off x="1997910" y="0"/>
        <a:ext cx="1856760" cy="1306520"/>
      </dsp:txXfrm>
    </dsp:sp>
    <dsp:sp modelId="{DE63C021-09F7-2141-9249-06D3290BDAD5}">
      <dsp:nvSpPr>
        <dsp:cNvPr id="0" name=""/>
        <dsp:cNvSpPr/>
      </dsp:nvSpPr>
      <dsp:spPr>
        <a:xfrm>
          <a:off x="2183586" y="1307796"/>
          <a:ext cx="1485408" cy="131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Build Business Intelligence Capabilities </a:t>
          </a:r>
          <a:endParaRPr lang="en-US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Reporting </a:t>
          </a:r>
          <a:r>
            <a:rPr lang="en-US" sz="1000" b="1" kern="1200" dirty="0" smtClean="0"/>
            <a:t>and </a:t>
          </a:r>
          <a:r>
            <a:rPr lang="en-US" sz="1000" kern="1200" dirty="0" smtClean="0"/>
            <a:t>data </a:t>
          </a:r>
          <a:r>
            <a:rPr lang="en-US" sz="1000" kern="1200" dirty="0" smtClean="0"/>
            <a:t>mart development </a:t>
          </a:r>
          <a:r>
            <a:rPr lang="en-US" sz="1000" kern="1200" dirty="0" smtClean="0"/>
            <a:t>to for internal </a:t>
          </a:r>
          <a:r>
            <a:rPr lang="en-US" sz="1000" kern="1200" dirty="0" smtClean="0"/>
            <a:t>and external contextual analytics </a:t>
          </a:r>
          <a:endParaRPr lang="en-US" sz="1000" kern="1200" dirty="0"/>
        </a:p>
      </dsp:txBody>
      <dsp:txXfrm>
        <a:off x="2222046" y="1346256"/>
        <a:ext cx="1408488" cy="1236192"/>
      </dsp:txXfrm>
    </dsp:sp>
    <dsp:sp modelId="{F7D5E0BE-234A-AE4C-9819-00F70929DE0A}">
      <dsp:nvSpPr>
        <dsp:cNvPr id="0" name=""/>
        <dsp:cNvSpPr/>
      </dsp:nvSpPr>
      <dsp:spPr>
        <a:xfrm>
          <a:off x="2183586" y="2822926"/>
          <a:ext cx="1485408" cy="131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Build medical cost management reporting infrastructure to drive expansion populations</a:t>
          </a:r>
          <a:endParaRPr lang="en-US" sz="1000" kern="1200" dirty="0"/>
        </a:p>
      </dsp:txBody>
      <dsp:txXfrm>
        <a:off x="2222046" y="2861386"/>
        <a:ext cx="1408488" cy="1236192"/>
      </dsp:txXfrm>
    </dsp:sp>
    <dsp:sp modelId="{B198AF86-4C87-6848-B25B-516F148C1714}">
      <dsp:nvSpPr>
        <dsp:cNvPr id="0" name=""/>
        <dsp:cNvSpPr/>
      </dsp:nvSpPr>
      <dsp:spPr>
        <a:xfrm>
          <a:off x="3993928" y="0"/>
          <a:ext cx="1856760" cy="43550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Data Management Activities</a:t>
          </a:r>
        </a:p>
      </dsp:txBody>
      <dsp:txXfrm>
        <a:off x="3993928" y="0"/>
        <a:ext cx="1856760" cy="1306520"/>
      </dsp:txXfrm>
    </dsp:sp>
    <dsp:sp modelId="{7BD838F2-645C-8947-88F9-B1B3AF1A87A7}">
      <dsp:nvSpPr>
        <dsp:cNvPr id="0" name=""/>
        <dsp:cNvSpPr/>
      </dsp:nvSpPr>
      <dsp:spPr>
        <a:xfrm>
          <a:off x="4179604" y="1307796"/>
          <a:ext cx="1485408" cy="131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Big Data </a:t>
          </a:r>
          <a:r>
            <a:rPr lang="en-US" sz="1000" b="1" kern="1200" dirty="0" smtClean="0"/>
            <a:t>initiative to </a:t>
          </a:r>
          <a:r>
            <a:rPr lang="en-US" sz="1000" kern="1200" dirty="0" smtClean="0"/>
            <a:t>enhance </a:t>
          </a:r>
          <a:r>
            <a:rPr lang="en-US" sz="1000" kern="1200" dirty="0" smtClean="0"/>
            <a:t>and scale data processing </a:t>
          </a:r>
          <a:r>
            <a:rPr lang="en-US" sz="1000" kern="1200" dirty="0" smtClean="0"/>
            <a:t>infrastructure</a:t>
          </a:r>
          <a:endParaRPr lang="en-US" sz="1000" kern="1200" dirty="0"/>
        </a:p>
      </dsp:txBody>
      <dsp:txXfrm>
        <a:off x="4218064" y="1346256"/>
        <a:ext cx="1408488" cy="1236192"/>
      </dsp:txXfrm>
    </dsp:sp>
    <dsp:sp modelId="{11E8AFC1-4B62-8E4C-BC26-26531D60F1F2}">
      <dsp:nvSpPr>
        <dsp:cNvPr id="0" name=""/>
        <dsp:cNvSpPr/>
      </dsp:nvSpPr>
      <dsp:spPr>
        <a:xfrm>
          <a:off x="4179604" y="2822926"/>
          <a:ext cx="1485408" cy="131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Technical </a:t>
          </a:r>
          <a:r>
            <a:rPr lang="en-US" sz="1000" b="1" kern="1200" dirty="0" smtClean="0"/>
            <a:t>Debt to</a:t>
          </a:r>
          <a:r>
            <a:rPr lang="en-US" sz="1000" kern="1200" dirty="0" smtClean="0"/>
            <a:t> </a:t>
          </a:r>
          <a:r>
            <a:rPr lang="en-US" sz="1000" kern="1200" dirty="0" smtClean="0"/>
            <a:t>address documentation and design limitations of existing systems and processes</a:t>
          </a:r>
          <a:endParaRPr lang="en-US" sz="1000" kern="1200" dirty="0"/>
        </a:p>
      </dsp:txBody>
      <dsp:txXfrm>
        <a:off x="4218064" y="2861386"/>
        <a:ext cx="1408488" cy="1236192"/>
      </dsp:txXfrm>
    </dsp:sp>
    <dsp:sp modelId="{FAA10CD8-1D58-A049-B0C5-50D338BD8F47}">
      <dsp:nvSpPr>
        <dsp:cNvPr id="0" name=""/>
        <dsp:cNvSpPr/>
      </dsp:nvSpPr>
      <dsp:spPr>
        <a:xfrm>
          <a:off x="5989945" y="0"/>
          <a:ext cx="1856760" cy="4355068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Information Technology  Activities</a:t>
          </a:r>
          <a:endParaRPr lang="en-US" sz="1900" b="1" kern="1200" dirty="0"/>
        </a:p>
      </dsp:txBody>
      <dsp:txXfrm>
        <a:off x="5989945" y="0"/>
        <a:ext cx="1856760" cy="1306520"/>
      </dsp:txXfrm>
    </dsp:sp>
    <dsp:sp modelId="{8CDC865A-8D9E-9E45-AE7E-C1FA0C3CC1FA}">
      <dsp:nvSpPr>
        <dsp:cNvPr id="0" name=""/>
        <dsp:cNvSpPr/>
      </dsp:nvSpPr>
      <dsp:spPr>
        <a:xfrm>
          <a:off x="6175622" y="1307796"/>
          <a:ext cx="1485408" cy="131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IT Services </a:t>
          </a:r>
          <a:r>
            <a:rPr lang="en-US" sz="1000" b="1" kern="1200" dirty="0" smtClean="0"/>
            <a:t>Enhancement </a:t>
          </a:r>
          <a:r>
            <a:rPr lang="en-US" sz="1000" kern="1200" dirty="0" smtClean="0"/>
            <a:t>to address cloud </a:t>
          </a:r>
          <a:r>
            <a:rPr lang="en-US" sz="1000" kern="1200" dirty="0" smtClean="0"/>
            <a:t>migration  </a:t>
          </a:r>
          <a:endParaRPr lang="en-US" sz="1000" b="1" kern="1200" dirty="0"/>
        </a:p>
      </dsp:txBody>
      <dsp:txXfrm>
        <a:off x="6214082" y="1346256"/>
        <a:ext cx="1408488" cy="1236192"/>
      </dsp:txXfrm>
    </dsp:sp>
    <dsp:sp modelId="{2AF606A6-4D23-F340-BB2C-61EE905D6275}">
      <dsp:nvSpPr>
        <dsp:cNvPr id="0" name=""/>
        <dsp:cNvSpPr/>
      </dsp:nvSpPr>
      <dsp:spPr>
        <a:xfrm>
          <a:off x="6175622" y="2822926"/>
          <a:ext cx="1485408" cy="13131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/>
            <a:t>Upgrade  </a:t>
          </a:r>
          <a:r>
            <a:rPr lang="en-US" sz="1000" b="0" kern="1200" dirty="0" smtClean="0"/>
            <a:t>to address regulatory </a:t>
          </a:r>
          <a:r>
            <a:rPr lang="en-US" sz="1000" b="0" kern="1200" dirty="0" smtClean="0"/>
            <a:t>requirements: NCQA, </a:t>
          </a:r>
          <a:r>
            <a:rPr lang="en-US" sz="1000" b="0" kern="1200" dirty="0" err="1" smtClean="0"/>
            <a:t>InterQual</a:t>
          </a:r>
          <a:r>
            <a:rPr lang="en-US" sz="1000" b="0" kern="1200" dirty="0" smtClean="0"/>
            <a:t>, </a:t>
          </a:r>
          <a:r>
            <a:rPr lang="en-US" sz="1000" b="0" kern="1200" dirty="0" err="1" smtClean="0"/>
            <a:t>etc</a:t>
          </a:r>
          <a:endParaRPr lang="en-US" sz="1000" b="0" kern="1200" dirty="0"/>
        </a:p>
      </dsp:txBody>
      <dsp:txXfrm>
        <a:off x="6214082" y="2861386"/>
        <a:ext cx="1408488" cy="1236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624A29-9052-4332-8369-F35C453FFD8F}" type="datetimeFigureOut">
              <a:rPr lang="en-US" smtClean="0"/>
              <a:pPr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1DB91C-D8C6-4B2B-B49E-E1B078D91D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7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CEF826-6DEC-42D7-A192-CAEAE8CE007E}" type="datetimeFigureOut">
              <a:rPr lang="en-US" smtClean="0"/>
              <a:pPr/>
              <a:t>5/17/17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2EBA12-0700-4B60-BD21-1AC86EB0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BDE44-4939-4E8F-A756-FB100CAB73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3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406">
              <a:defRPr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HI’s technology approach is LEAN and assumes a hypothesis and test driven methodology to drive innovation.  The new 2014 activities are all synergistic and anticipate findings and convergence by the end of Q2 of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BDE44-4939-4E8F-A756-FB100CAB73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0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noFill/>
          <a:ln w="12700"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1430" tIns="45715" rIns="91430" bIns="45715">
            <a:normAutofit/>
          </a:bodyPr>
          <a:lstStyle/>
          <a:p>
            <a:pPr marL="171432" indent="-171432">
              <a:buFontTx/>
              <a:buChar char="-"/>
              <a:defRPr/>
            </a:pPr>
            <a:r>
              <a:rPr lang="en-US" b="1" dirty="0">
                <a:latin typeface="Helvetica"/>
                <a:ea typeface="+mn-ea"/>
                <a:cs typeface="Helvetica"/>
              </a:rPr>
              <a:t>Single platform on which clinical and financial analytics can be run</a:t>
            </a:r>
          </a:p>
          <a:p>
            <a:pPr marL="171432" indent="-171432">
              <a:buFontTx/>
              <a:buChar char="-"/>
              <a:defRPr/>
            </a:pPr>
            <a:r>
              <a:rPr lang="en-US" b="1" dirty="0">
                <a:latin typeface="Helvetica"/>
                <a:ea typeface="+mn-ea"/>
                <a:cs typeface="Helvetica"/>
              </a:rPr>
              <a:t>Real time capability to ingest claims and clinical data</a:t>
            </a:r>
          </a:p>
          <a:p>
            <a:pPr marL="171432" indent="-171432">
              <a:buFontTx/>
              <a:buChar char="-"/>
              <a:defRPr/>
            </a:pPr>
            <a:r>
              <a:rPr lang="en-US" b="1" dirty="0">
                <a:latin typeface="Helvetica"/>
                <a:ea typeface="+mn-ea"/>
                <a:cs typeface="Helvetica"/>
              </a:rPr>
              <a:t>Workflow rules that feed and connect both population health mgt portals and payer management portals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 w="12700"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/>
          <a:lstStyle/>
          <a:p>
            <a:pPr marL="169863" indent="-169863">
              <a:buFontTx/>
              <a:buChar char="-"/>
            </a:pPr>
            <a:r>
              <a:rPr lang="en-US" b="1">
                <a:latin typeface="Helvetica" charset="0"/>
                <a:cs typeface="Helvetica" charset="0"/>
              </a:rPr>
              <a:t>Improved patient engagement </a:t>
            </a:r>
          </a:p>
          <a:p>
            <a:pPr marL="169863" indent="-169863">
              <a:buFontTx/>
              <a:buChar char="-"/>
            </a:pPr>
            <a:r>
              <a:rPr lang="ja-JP" altLang="en-US" b="1">
                <a:latin typeface="Helvetica" charset="0"/>
                <a:cs typeface="Helvetica" charset="0"/>
              </a:rPr>
              <a:t>“</a:t>
            </a:r>
            <a:r>
              <a:rPr lang="en-US" altLang="ja-JP" b="1">
                <a:latin typeface="Helvetica" charset="0"/>
                <a:cs typeface="Helvetica" charset="0"/>
              </a:rPr>
              <a:t>one-team, one-view</a:t>
            </a:r>
            <a:r>
              <a:rPr lang="ja-JP" altLang="en-US" b="1">
                <a:latin typeface="Helvetica" charset="0"/>
                <a:cs typeface="Helvetica" charset="0"/>
              </a:rPr>
              <a:t>”</a:t>
            </a:r>
            <a:r>
              <a:rPr lang="en-US" altLang="ja-JP" b="1">
                <a:latin typeface="Helvetica" charset="0"/>
                <a:cs typeface="Helvetica" charset="0"/>
              </a:rPr>
              <a:t> to align and integrate on-site and virtual clinical case managers</a:t>
            </a:r>
          </a:p>
          <a:p>
            <a:pPr marL="169863" indent="-169863">
              <a:buFontTx/>
              <a:buChar char="-"/>
            </a:pPr>
            <a:r>
              <a:rPr lang="en-US" b="1">
                <a:latin typeface="Helvetica" charset="0"/>
                <a:cs typeface="Helvetica" charset="0"/>
              </a:rPr>
              <a:t>Prioritized workflow to focus on highly </a:t>
            </a:r>
            <a:r>
              <a:rPr lang="ja-JP" altLang="en-US" b="1">
                <a:latin typeface="Helvetica" charset="0"/>
                <a:cs typeface="Helvetica" charset="0"/>
              </a:rPr>
              <a:t>“</a:t>
            </a:r>
            <a:r>
              <a:rPr lang="en-US" altLang="ja-JP" b="1">
                <a:latin typeface="Helvetica" charset="0"/>
                <a:cs typeface="Helvetica" charset="0"/>
              </a:rPr>
              <a:t>impact-able</a:t>
            </a:r>
            <a:r>
              <a:rPr lang="ja-JP" altLang="en-US" b="1">
                <a:latin typeface="Helvetica" charset="0"/>
                <a:cs typeface="Helvetica" charset="0"/>
              </a:rPr>
              <a:t>”</a:t>
            </a:r>
            <a:r>
              <a:rPr lang="en-US" altLang="ja-JP" b="1">
                <a:latin typeface="Helvetica" charset="0"/>
                <a:cs typeface="Helvetica" charset="0"/>
              </a:rPr>
              <a:t> patients</a:t>
            </a:r>
          </a:p>
          <a:p>
            <a:pPr marL="169863" indent="-169863">
              <a:buFontTx/>
              <a:buChar char="-"/>
            </a:pPr>
            <a:r>
              <a:rPr lang="en-US" b="1">
                <a:latin typeface="Helvetica" charset="0"/>
                <a:cs typeface="Helvetica" charset="0"/>
              </a:rPr>
              <a:t>Driving down medical cost trend for employees and optimizing gain share potential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3BDE44-4939-4E8F-A756-FB100CAB739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SCSN-Title_BK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464E3-E03C-49A9-A5DE-CF3C91BAED96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05CB7-426B-4074-AEF9-27ABFB6554FB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83C4D-2FF6-4E30-AC4A-29C7EE40462B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F448F4CE-6743-43EB-A8C8-A90AAB1A0424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5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ea typeface="+mn-ea"/>
                <a:cs typeface="+mn-cs"/>
              </a:defRPr>
            </a:lvl1pPr>
            <a:extLst/>
          </a:lstStyle>
          <a:p>
            <a:r>
              <a:rPr lang="en-US" smtClean="0"/>
              <a:t>Asthma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SCSN-Title_BKG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E009-8AD7-46CD-B185-4AEA48432455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DDFF-06EC-4DBD-BD27-33E010F5E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190BD-F84A-4C8A-859A-40C557157A7A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A20DA-8035-419A-9FC9-504768F6F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D0F1F-AB30-4DC8-8501-DF3DEEEBB999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DA8C-71B1-4BCD-8250-D23E74A28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DCAA-508F-4047-9BDD-41E6FB14710D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1D5DF-6667-4D6E-A4EC-90408862A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83A91-1D67-4744-A85C-E51B97EFCE4B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6342-13AF-4AE5-8729-A1FA91F60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1C51E-129C-4C1A-8877-74B2583BB30C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4BB49-F505-4413-BC80-B3A69A12D5F0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BF23C-7866-4E8F-B6A2-EB5F354C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C26B6-84B8-4520-8F16-85491E35236B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C88B4-87BC-4C0F-A69A-5ED58BD0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7C88-6AE6-4BAF-AB0F-DD4170CA18F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71380-D46C-4184-BAD0-02D5C56DD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1B264-9C54-419C-99F3-3948D1DABCC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7693-7BF5-49F2-8827-BFD8ED4E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07EBA-2635-483F-897D-B20D61FB68C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DCFA-2FB1-4F93-A44C-97CD9DE44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52192-4E72-410A-985D-851B9D406978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8E65-082C-43EE-90C7-E59B80924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SCSN-Title_BKG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B0110-7609-457E-B5BA-07700943BE49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B8A89-FB54-4F6D-9625-2B61609EF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C2B6-5C5C-4299-AED1-F975C59DDAC1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1F13-EBF8-4A37-BBEB-9CA8B662E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4C1F-08A1-48B8-8C0B-81F8C3BFDC3D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63CEC-9D26-4A7E-BC32-582C5F9C3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94A8E-8C4D-48E1-B702-5882E62CEBA0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E3DD7-5F7D-4C9B-A253-3851F2D2BC39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9A424-4697-4E97-9E27-BB6C3A08A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CE91-D337-4C2C-886A-7A415F397384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630AC-9185-44BB-9A70-D00490B03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A237D-2ED4-461E-A209-CE5CBFF3DB9C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71B9D-F15B-4394-A4CA-494474207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ED739-600E-40CB-B211-FF3F1BE85BE8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26987-A253-4B60-834C-8D52DCBAE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6A32-1F16-4D2F-9B70-DADD8127CDFD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B7E4E-7FE5-42D4-B50B-B20156796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3E2B-0681-49D8-AC47-C14B1F3421A4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2A8A0-06F5-4401-A1A9-18A9B9FC5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8071C-E5A1-45E3-9B55-BB761B9CC7F2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B956-A961-478A-8CBB-84DCA4505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1F17-959C-4DAB-AF31-EFA247396FED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ED1E-D3C5-42A2-97AE-3AE32A49C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SCSN-Title_BKG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8F1FB-1751-4A1C-AD07-DB1BAFBBF3BB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6DEA-FE4D-4DED-B4D0-72A11F5DC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07C050-432A-403F-877E-0B036F5ACA7B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211B0-9C77-4F6D-94EE-4D629D5F5CCB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9D8F-BEE2-4843-8A38-45A7E5859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8678E-E5B7-41CA-83FF-FADE962E5AB4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F32DF-D926-4C88-AAA3-8C47EDB08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CCBC-434B-4964-B8DD-9C6422D78991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12FF-C402-48E9-8CCC-732688345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FE28D-08AF-4FD4-A2F1-B5F4078C07C0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9EF3F-EED0-488B-8F9E-E3A223C85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25F3D-4D42-4E70-BD87-133181C07642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5E750-44DD-4FAC-B394-9A8FA033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ADB6-CE36-4C4D-8A7D-A863C83E3C0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58D1F-66F7-40F4-B899-79AC66553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5205D-4487-419F-A906-25C8093C25C3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DF2D5-3D0E-4DAF-8C28-5B97EDD25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CED2F-1C3B-4125-8AE5-E1650683AE34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1970D-25C5-42A9-AAEE-F2ADBD55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DA229-D6EB-4238-8405-161CDFB42F08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24A4D-13E8-4057-8883-16EA9EDED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FB67E-3CFC-440E-89EB-D60C209B9F5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9260A-670E-4E00-954D-932D0EE80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EA98D-7756-4109-981B-0D8E577AAAB1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SCSN-Title_BKG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34F1-DB80-4777-8BAB-0C978E040F6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440F-AD74-40B2-99F1-51098B664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F0CF-05AC-495C-A463-A2DA87CD48ED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93FE-3908-434A-8160-F55DC3A22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ED72-6033-4CA6-8BAB-D66DB0BF009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76D4-98DC-47B3-A6C8-8594CF722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47353-B41D-4717-9BC0-94677CCD92C0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0AF5-D12B-4129-A05C-BE9EB115B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4E09-8D40-4D2D-B46A-EB49AAA607FC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48754-625A-41B9-8495-830CBA73B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691F5-05F9-46A7-B59A-CA99EE433ADD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8102-8870-46A4-9F32-C84F3CB0A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2D31A-063D-42CB-86E2-02AD96C548EB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DDBD9-8D8D-440A-B2BF-A471E9FFA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A213-3E98-4599-AFE5-25CE0A4A1CA8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57970-C1AF-40AB-9F0D-981E65344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F58B-0C8B-4A41-8252-A12044653C73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6EDF-6F07-4861-86C1-C788C289C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F4DC8-9A63-43BC-B093-B68CC90553CF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89DAC-478A-4A28-B61B-9B8A50803A97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AF2C-1E5F-498A-88DF-35BA03CDC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209800"/>
            <a:ext cx="7772400" cy="36576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6CDC8-3AE2-4C9B-882C-C1C6A73E72BE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ABAE5-C3CD-4F1B-A7C5-6745C219A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F70E8-BEF8-4574-8D8C-25715FFE63D4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5A0F5-C3C5-4A8A-AC84-214BBED3772D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81193-3A85-4540-8648-9B82CC25B2A7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SCSN-Text_BKG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fld id="{5A8DE8A0-82B8-4243-99E6-1C822BEFB736}" type="datetime1">
              <a:rPr lang="en-US" smtClean="0"/>
              <a:pPr/>
              <a:t>5/17/17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fld id="{69129B13-B16E-4CFA-8022-45F90F5C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8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4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HSCSN-Text_BKG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5D989A12-91A1-4B98-BC47-DDD78972C66F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BAEA3901-691F-4380-9739-956C0E8E9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8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4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SCSN-Text_BKG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E0647F3F-F162-4736-82F4-D75DF58FE719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3F0ECFEF-3243-4DF1-8764-4817EC177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8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4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HSCSN-Text_BKG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029A4696-9B98-41EF-B896-0754BDC12674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23458022-5EE5-406A-B8C4-3114DD7CA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8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4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SCSN-Text_BKG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89E9E5B4-2AAE-4F50-9F59-8EFF99D03D34}" type="datetime1">
              <a:rPr lang="en-US" smtClean="0"/>
              <a:pPr>
                <a:defRPr/>
              </a:pPr>
              <a:t>5/17/17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943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latin typeface="+mn-lt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fld id="{70480680-26B1-4239-A9A2-CC24E4F70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+mj-lt"/>
          <a:ea typeface="MS PGothic" pitchFamily="34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MS PGothic" pitchFamily="34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14D79"/>
          </a:solidFill>
          <a:latin typeface="Georgia" pitchFamily="18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8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4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/>
        <a:buChar char=""/>
        <a:defRPr sz="2000">
          <a:solidFill>
            <a:srgbClr val="626262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CC6"/>
        </a:buClr>
        <a:buSzPct val="65000"/>
        <a:buFont typeface="Zapf Dingbats" pitchFamily="84" charset="2"/>
        <a:buChar char=""/>
        <a:defRPr sz="2000">
          <a:solidFill>
            <a:srgbClr val="6262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1CB5E44B-0B36-4198-9A81-F05AF4AC883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1600200"/>
          </a:xfrm>
        </p:spPr>
        <p:txBody>
          <a:bodyPr/>
          <a:lstStyle/>
          <a:p>
            <a:endParaRPr lang="en-US" sz="1100" dirty="0" smtClean="0"/>
          </a:p>
          <a:p>
            <a:r>
              <a:rPr lang="en-US" dirty="0" smtClean="0"/>
              <a:t>Technology and The Roadmap for Transformation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Bradley Weaver, EVP &amp; COO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25463" y="2952750"/>
            <a:ext cx="712787" cy="352425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Medical Claims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11463" y="5208588"/>
            <a:ext cx="960437" cy="354012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Predictive Models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516063" y="3790950"/>
            <a:ext cx="838200" cy="352425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Absence Data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031875" y="2957513"/>
            <a:ext cx="712788" cy="528637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Work Comp Claims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658938" y="2952750"/>
            <a:ext cx="771525" cy="352425"/>
          </a:xfrm>
        </p:spPr>
        <p:txBody>
          <a:bodyPr/>
          <a:lstStyle/>
          <a:p>
            <a:pPr marL="0" indent="73025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HRA Data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25463" y="4503738"/>
            <a:ext cx="712787" cy="354012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Lab Data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049463" y="3805238"/>
            <a:ext cx="830262" cy="352425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Disability Claims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906463" y="4503738"/>
            <a:ext cx="904875" cy="354012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Pharmacy Data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439863" y="4503738"/>
            <a:ext cx="922337" cy="354012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Biometric Data</a:t>
            </a:r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735263" y="3867150"/>
            <a:ext cx="1033462" cy="354013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Population Registry</a:t>
            </a:r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718050" y="4324350"/>
            <a:ext cx="1293813" cy="403225"/>
          </a:xfrm>
        </p:spPr>
        <p:txBody>
          <a:bodyPr/>
          <a:lstStyle/>
          <a:p>
            <a:pPr marL="0" indent="73025" eaLnBrk="1" hangingPunct="1">
              <a:defRPr/>
            </a:pPr>
            <a:r>
              <a:rPr lang="en-US" sz="1000">
                <a:latin typeface="Arial" charset="0"/>
                <a:ea typeface="ＭＳ Ｐゴシック" charset="0"/>
                <a:cs typeface="Arial" charset="0"/>
              </a:rPr>
              <a:t>Stratification</a:t>
            </a:r>
          </a:p>
        </p:txBody>
      </p:sp>
      <p:sp>
        <p:nvSpPr>
          <p:cNvPr id="125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773863" y="4503738"/>
            <a:ext cx="1455737" cy="574675"/>
          </a:xfrm>
        </p:spPr>
        <p:txBody>
          <a:bodyPr>
            <a:noAutofit/>
          </a:bodyPr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1000">
                <a:latin typeface="Arial" charset="0"/>
                <a:ea typeface="ＭＳ Ｐゴシック" charset="0"/>
                <a:cs typeface="Arial" charset="0"/>
              </a:rPr>
              <a:t>Coordinated Outreach and Workflow</a:t>
            </a:r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003550" y="1912938"/>
            <a:ext cx="3389313" cy="354012"/>
          </a:xfrm>
        </p:spPr>
        <p:txBody>
          <a:bodyPr/>
          <a:lstStyle/>
          <a:p>
            <a:pPr marL="0" indent="73025" eaLnBrk="1" hangingPunct="1"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Member Outreach Prioritization Flow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058863" y="3790950"/>
            <a:ext cx="728662" cy="354013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ADT Data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79438" y="3783013"/>
            <a:ext cx="658812" cy="354012"/>
          </a:xfrm>
        </p:spPr>
        <p:txBody>
          <a:bodyPr/>
          <a:lstStyle/>
          <a:p>
            <a:pPr marL="0" indent="73025" algn="ctr" eaLnBrk="1" hangingPunct="1">
              <a:lnSpc>
                <a:spcPct val="100000"/>
              </a:lnSpc>
              <a:defRPr/>
            </a:pPr>
            <a:r>
              <a:rPr lang="en-US" sz="800">
                <a:latin typeface="Arial" charset="0"/>
                <a:ea typeface="ＭＳ Ｐゴシック" charset="0"/>
              </a:rPr>
              <a:t>Case Mgmt Data</a:t>
            </a:r>
          </a:p>
        </p:txBody>
      </p:sp>
      <p:sp>
        <p:nvSpPr>
          <p:cNvPr id="41" name="Can 40"/>
          <p:cNvSpPr/>
          <p:nvPr/>
        </p:nvSpPr>
        <p:spPr>
          <a:xfrm>
            <a:off x="1419225" y="2698750"/>
            <a:ext cx="122238" cy="222250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43" name="Can 42"/>
          <p:cNvSpPr/>
          <p:nvPr/>
        </p:nvSpPr>
        <p:spPr>
          <a:xfrm>
            <a:off x="1425575" y="3540125"/>
            <a:ext cx="122238" cy="220663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44" name="Can 43"/>
          <p:cNvSpPr/>
          <p:nvPr/>
        </p:nvSpPr>
        <p:spPr>
          <a:xfrm>
            <a:off x="1931988" y="2698750"/>
            <a:ext cx="122237" cy="222250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58" name="Can 57"/>
          <p:cNvSpPr/>
          <p:nvPr/>
        </p:nvSpPr>
        <p:spPr>
          <a:xfrm>
            <a:off x="1944688" y="3540125"/>
            <a:ext cx="120650" cy="220663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63" name="Can 62"/>
          <p:cNvSpPr/>
          <p:nvPr/>
        </p:nvSpPr>
        <p:spPr>
          <a:xfrm>
            <a:off x="1416050" y="4222750"/>
            <a:ext cx="122238" cy="222250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65" name="Can 64"/>
          <p:cNvSpPr/>
          <p:nvPr/>
        </p:nvSpPr>
        <p:spPr>
          <a:xfrm>
            <a:off x="906463" y="4222750"/>
            <a:ext cx="122237" cy="222250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66" name="Can 65"/>
          <p:cNvSpPr/>
          <p:nvPr/>
        </p:nvSpPr>
        <p:spPr>
          <a:xfrm>
            <a:off x="1941513" y="4222750"/>
            <a:ext cx="122237" cy="222250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67" name="Can 66"/>
          <p:cNvSpPr/>
          <p:nvPr/>
        </p:nvSpPr>
        <p:spPr>
          <a:xfrm>
            <a:off x="2487613" y="3540125"/>
            <a:ext cx="120650" cy="220663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cxnSp>
        <p:nvCxnSpPr>
          <p:cNvPr id="42010" name="Straight Connector 73"/>
          <p:cNvCxnSpPr>
            <a:cxnSpLocks noChangeShapeType="1"/>
          </p:cNvCxnSpPr>
          <p:nvPr/>
        </p:nvCxnSpPr>
        <p:spPr bwMode="auto">
          <a:xfrm rot="16200000" flipH="1">
            <a:off x="2132807" y="2601119"/>
            <a:ext cx="830262" cy="831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011" name="Straight Connector 75"/>
          <p:cNvCxnSpPr>
            <a:cxnSpLocks noChangeShapeType="1"/>
          </p:cNvCxnSpPr>
          <p:nvPr/>
        </p:nvCxnSpPr>
        <p:spPr bwMode="auto">
          <a:xfrm flipV="1">
            <a:off x="2051050" y="4294188"/>
            <a:ext cx="923925" cy="784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1" name="Up Arrow 80"/>
          <p:cNvSpPr/>
          <p:nvPr/>
        </p:nvSpPr>
        <p:spPr bwMode="auto">
          <a:xfrm flipV="1">
            <a:off x="3159125" y="4362450"/>
            <a:ext cx="127000" cy="179388"/>
          </a:xfrm>
          <a:prstGeom prst="upArrow">
            <a:avLst/>
          </a:prstGeom>
          <a:solidFill>
            <a:srgbClr val="E0EEF3"/>
          </a:solidFill>
          <a:ln w="9525" cap="flat" cmpd="sng" algn="ctr">
            <a:solidFill>
              <a:srgbClr val="2958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12" tIns="41005" rIns="82012" bIns="41005"/>
          <a:lstStyle/>
          <a:p>
            <a:pPr defTabSz="1312734">
              <a:defRPr/>
            </a:pP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4" name="Up Arrow 83"/>
          <p:cNvSpPr/>
          <p:nvPr/>
        </p:nvSpPr>
        <p:spPr bwMode="auto">
          <a:xfrm>
            <a:off x="3344863" y="4362450"/>
            <a:ext cx="127000" cy="179388"/>
          </a:xfrm>
          <a:prstGeom prst="upArrow">
            <a:avLst/>
          </a:prstGeom>
          <a:solidFill>
            <a:srgbClr val="E0EEF3"/>
          </a:solidFill>
          <a:ln w="9525" cap="flat" cmpd="sng" algn="ctr">
            <a:solidFill>
              <a:srgbClr val="2958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12" tIns="41005" rIns="82012" bIns="41005"/>
          <a:lstStyle/>
          <a:p>
            <a:pPr defTabSz="1312734">
              <a:defRPr/>
            </a:pP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4856972" y="3594100"/>
            <a:ext cx="900112" cy="73977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12" tIns="41005" rIns="82012" bIns="41005"/>
          <a:lstStyle/>
          <a:p>
            <a:pPr defTabSz="1312734">
              <a:defRPr/>
            </a:pP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42015" name="Group 115"/>
          <p:cNvGrpSpPr>
            <a:grpSpLocks/>
          </p:cNvGrpSpPr>
          <p:nvPr/>
        </p:nvGrpSpPr>
        <p:grpSpPr bwMode="auto">
          <a:xfrm>
            <a:off x="4946650" y="3767138"/>
            <a:ext cx="727075" cy="650875"/>
            <a:chOff x="5695950" y="2298700"/>
            <a:chExt cx="800100" cy="736600"/>
          </a:xfrm>
        </p:grpSpPr>
        <p:sp>
          <p:nvSpPr>
            <p:cNvPr id="86" name="Rectangle 85"/>
            <p:cNvSpPr/>
            <p:nvPr/>
          </p:nvSpPr>
          <p:spPr bwMode="auto">
            <a:xfrm>
              <a:off x="5695950" y="2298700"/>
              <a:ext cx="165960" cy="17786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312734">
                <a:defRPr/>
              </a:pPr>
              <a:endParaRPr lang="en-US" sz="9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695950" y="2591543"/>
              <a:ext cx="165960" cy="17786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312734">
                <a:defRPr/>
              </a:pPr>
              <a:endParaRPr lang="en-US" sz="9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695950" y="2857437"/>
              <a:ext cx="165960" cy="17786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312734">
                <a:defRPr/>
              </a:pPr>
              <a:endParaRPr lang="en-US" sz="9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022629" y="2426257"/>
              <a:ext cx="165959" cy="17786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312734">
                <a:defRPr/>
              </a:pPr>
              <a:endParaRPr lang="en-US" sz="9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022629" y="2717304"/>
              <a:ext cx="165959" cy="17786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312734">
                <a:defRPr/>
              </a:pPr>
              <a:endParaRPr lang="en-US" sz="900" dirty="0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6330091" y="2562797"/>
              <a:ext cx="165959" cy="177863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312734">
                <a:defRPr/>
              </a:pPr>
              <a:endParaRPr lang="en-US" sz="900" dirty="0">
                <a:solidFill>
                  <a:schemeClr val="bg2"/>
                </a:solidFill>
                <a:latin typeface="+mj-lt"/>
              </a:endParaRPr>
            </a:p>
          </p:txBody>
        </p:sp>
        <p:cxnSp>
          <p:nvCxnSpPr>
            <p:cNvPr id="42033" name="Straight Connector 93"/>
            <p:cNvCxnSpPr>
              <a:cxnSpLocks noChangeShapeType="1"/>
              <a:stCxn id="86" idx="3"/>
            </p:cNvCxnSpPr>
            <p:nvPr/>
          </p:nvCxnSpPr>
          <p:spPr bwMode="auto">
            <a:xfrm>
              <a:off x="5861050" y="2387600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4" name="Straight Connector 103"/>
            <p:cNvCxnSpPr>
              <a:cxnSpLocks noChangeShapeType="1"/>
            </p:cNvCxnSpPr>
            <p:nvPr/>
          </p:nvCxnSpPr>
          <p:spPr bwMode="auto">
            <a:xfrm>
              <a:off x="5861050" y="2679700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5" name="Straight Connector 104"/>
            <p:cNvCxnSpPr>
              <a:cxnSpLocks noChangeShapeType="1"/>
            </p:cNvCxnSpPr>
            <p:nvPr/>
          </p:nvCxnSpPr>
          <p:spPr bwMode="auto">
            <a:xfrm>
              <a:off x="5870575" y="2946400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6" name="Straight Connector 105"/>
            <p:cNvCxnSpPr>
              <a:cxnSpLocks noChangeShapeType="1"/>
            </p:cNvCxnSpPr>
            <p:nvPr/>
          </p:nvCxnSpPr>
          <p:spPr bwMode="auto">
            <a:xfrm>
              <a:off x="6184900" y="2511425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7" name="Straight Connector 106"/>
            <p:cNvCxnSpPr>
              <a:cxnSpLocks noChangeShapeType="1"/>
            </p:cNvCxnSpPr>
            <p:nvPr/>
          </p:nvCxnSpPr>
          <p:spPr bwMode="auto">
            <a:xfrm>
              <a:off x="6188075" y="2803525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8" name="Straight Connector 108"/>
            <p:cNvCxnSpPr>
              <a:cxnSpLocks noChangeShapeType="1"/>
            </p:cNvCxnSpPr>
            <p:nvPr/>
          </p:nvCxnSpPr>
          <p:spPr bwMode="auto">
            <a:xfrm rot="16200000" flipH="1">
              <a:off x="5652293" y="2666206"/>
              <a:ext cx="572294" cy="23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39" name="Straight Connector 110"/>
            <p:cNvCxnSpPr>
              <a:cxnSpLocks noChangeShapeType="1"/>
            </p:cNvCxnSpPr>
            <p:nvPr/>
          </p:nvCxnSpPr>
          <p:spPr bwMode="auto">
            <a:xfrm>
              <a:off x="5940425" y="2495550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0" name="Straight Connector 111"/>
            <p:cNvCxnSpPr>
              <a:cxnSpLocks noChangeShapeType="1"/>
            </p:cNvCxnSpPr>
            <p:nvPr/>
          </p:nvCxnSpPr>
          <p:spPr bwMode="auto">
            <a:xfrm>
              <a:off x="5943600" y="2787650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1" name="Straight Connector 112"/>
            <p:cNvCxnSpPr>
              <a:cxnSpLocks noChangeShapeType="1"/>
            </p:cNvCxnSpPr>
            <p:nvPr/>
          </p:nvCxnSpPr>
          <p:spPr bwMode="auto">
            <a:xfrm rot="5400000">
              <a:off x="6107909" y="2657476"/>
              <a:ext cx="311942" cy="7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42" name="Straight Connector 114"/>
            <p:cNvCxnSpPr>
              <a:cxnSpLocks noChangeShapeType="1"/>
            </p:cNvCxnSpPr>
            <p:nvPr/>
          </p:nvCxnSpPr>
          <p:spPr bwMode="auto">
            <a:xfrm>
              <a:off x="6257925" y="2647950"/>
              <a:ext cx="73025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20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/>
          <a:stretch>
            <a:fillRect/>
          </a:stretch>
        </p:blipFill>
        <p:spPr bwMode="auto">
          <a:xfrm>
            <a:off x="7050088" y="3738563"/>
            <a:ext cx="10398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Right Arrow 126"/>
          <p:cNvSpPr/>
          <p:nvPr/>
        </p:nvSpPr>
        <p:spPr bwMode="auto">
          <a:xfrm>
            <a:off x="3970338" y="4070350"/>
            <a:ext cx="600075" cy="268288"/>
          </a:xfrm>
          <a:prstGeom prst="rightArrow">
            <a:avLst/>
          </a:prstGeom>
          <a:solidFill>
            <a:srgbClr val="E0EEF3"/>
          </a:solidFill>
          <a:ln w="9525" cap="flat" cmpd="sng" algn="ctr">
            <a:solidFill>
              <a:srgbClr val="2958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12" tIns="41005" rIns="82012" bIns="41005"/>
          <a:lstStyle/>
          <a:p>
            <a:pPr defTabSz="1312734">
              <a:defRPr/>
            </a:pP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8" name="Right Arrow 127"/>
          <p:cNvSpPr/>
          <p:nvPr/>
        </p:nvSpPr>
        <p:spPr bwMode="auto">
          <a:xfrm>
            <a:off x="6094413" y="4046538"/>
            <a:ext cx="601662" cy="268287"/>
          </a:xfrm>
          <a:prstGeom prst="rightArrow">
            <a:avLst/>
          </a:prstGeom>
          <a:solidFill>
            <a:srgbClr val="E0EEF3"/>
          </a:solidFill>
          <a:ln w="9525" cap="flat" cmpd="sng" algn="ctr">
            <a:solidFill>
              <a:srgbClr val="29586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012" tIns="41005" rIns="82012" bIns="41005"/>
          <a:lstStyle/>
          <a:p>
            <a:pPr defTabSz="1312734">
              <a:defRPr/>
            </a:pPr>
            <a:endParaRPr lang="en-US" sz="9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5" name="Can 74"/>
          <p:cNvSpPr/>
          <p:nvPr/>
        </p:nvSpPr>
        <p:spPr>
          <a:xfrm>
            <a:off x="906463" y="2698750"/>
            <a:ext cx="122237" cy="222250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77" name="Can 76"/>
          <p:cNvSpPr/>
          <p:nvPr/>
        </p:nvSpPr>
        <p:spPr>
          <a:xfrm>
            <a:off x="906463" y="3540125"/>
            <a:ext cx="122237" cy="220663"/>
          </a:xfrm>
          <a:prstGeom prst="can">
            <a:avLst/>
          </a:prstGeom>
          <a:solidFill>
            <a:srgbClr val="E0EEF3"/>
          </a:solidFill>
          <a:ln>
            <a:solidFill>
              <a:srgbClr val="2958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22" tIns="40959" rIns="81922" bIns="40959" anchor="ctr"/>
          <a:lstStyle/>
          <a:p>
            <a:pPr algn="ctr">
              <a:defRPr/>
            </a:pPr>
            <a:endParaRPr lang="en-US" dirty="0">
              <a:latin typeface="+mj-lt"/>
            </a:endParaRPr>
          </a:p>
        </p:txBody>
      </p:sp>
      <p:pic>
        <p:nvPicPr>
          <p:cNvPr id="42022" name="Picture 1" descr="\\Hangar18\Vol7\ClipArt\ABC Icon Art\ABC_Color_Art\Books_Papers_Calendars PNGs\Misc PNGs\Excel_Shee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3457575"/>
            <a:ext cx="657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3" descr="\\Hangar18\Vol7\ClipArt\ABC Icon Art\ABC_Color_Art\Electronic Equipment PNGs\Computers Monitors Web PNGs\Server_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614863"/>
            <a:ext cx="292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706438" y="990600"/>
            <a:ext cx="7391400" cy="0"/>
          </a:xfrm>
          <a:prstGeom prst="line">
            <a:avLst/>
          </a:prstGeom>
          <a:noFill/>
          <a:ln w="25400">
            <a:solidFill>
              <a:srgbClr val="65A8C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6" name="Slide Number Placeholder 2"/>
          <p:cNvSpPr txBox="1">
            <a:spLocks/>
          </p:cNvSpPr>
          <p:nvPr/>
        </p:nvSpPr>
        <p:spPr bwMode="auto">
          <a:xfrm>
            <a:off x="8431213" y="6400800"/>
            <a:ext cx="712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EF1C068-0634-774B-9C19-77415FD4241E}" type="slidenum">
              <a:rPr lang="en-US" sz="1200">
                <a:solidFill>
                  <a:srgbClr val="898989"/>
                </a:solidFill>
                <a:latin typeface="Helvetica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69862" y="297690"/>
            <a:ext cx="7564438" cy="322263"/>
          </a:xfrm>
        </p:spPr>
        <p:txBody>
          <a:bodyPr>
            <a:noAutofit/>
          </a:bodyPr>
          <a:lstStyle/>
          <a:p>
            <a:pPr marL="0" indent="73025" eaLnBrk="1" hangingPunct="1">
              <a:defRPr/>
            </a:pPr>
            <a:r>
              <a:rPr lang="en-US" sz="1800" dirty="0" smtClean="0"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Integrated Data, Analytics, and </a:t>
            </a:r>
            <a:endParaRPr lang="en-US" sz="2000" dirty="0" smtClean="0">
              <a:latin typeface="Arial" charset="0"/>
              <a:ea typeface="ＭＳ Ｐゴシック" charset="0"/>
              <a:cs typeface="Arial" charset="0"/>
            </a:endParaRPr>
          </a:p>
          <a:p>
            <a:pPr marL="0" indent="73025" eaLnBrk="1" hangingPunct="1">
              <a:defRPr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Workflow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Engine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365625" y="1928020"/>
            <a:ext cx="2108200" cy="4191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33" tIns="45667" rIns="91333" bIns="45667"/>
          <a:lstStyle/>
          <a:p>
            <a:pPr defTabSz="1461965"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900" y="2004220"/>
            <a:ext cx="1020763" cy="261937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Attributes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825625" y="1928020"/>
            <a:ext cx="2108200" cy="41910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33" tIns="45667" rIns="91333" bIns="45667"/>
          <a:lstStyle/>
          <a:p>
            <a:pPr defTabSz="1461965">
              <a:defRPr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288" y="2339182"/>
            <a:ext cx="914400" cy="400050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Payer Claim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288" y="2861470"/>
            <a:ext cx="914400" cy="400050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Hospital ADT Data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288" y="3382170"/>
            <a:ext cx="914400" cy="246062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Lab Values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" y="3748882"/>
            <a:ext cx="1042988" cy="400050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HRA / Assessment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5288" y="4263232"/>
            <a:ext cx="914400" cy="246063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Rx Data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6550" y="4637882"/>
            <a:ext cx="973138" cy="400050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Targeted Clinical 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6550" y="5158582"/>
            <a:ext cx="973138" cy="554038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Care Manager Notes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3425" y="1237458"/>
            <a:ext cx="1752600" cy="461962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Rules Engine and Dynamic Targeting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95775" y="1237458"/>
            <a:ext cx="2209800" cy="461962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Workflow and Campaign Management Platform</a:t>
            </a:r>
          </a:p>
        </p:txBody>
      </p:sp>
      <p:grpSp>
        <p:nvGrpSpPr>
          <p:cNvPr id="2" name="Group 187"/>
          <p:cNvGrpSpPr/>
          <p:nvPr/>
        </p:nvGrpSpPr>
        <p:grpSpPr>
          <a:xfrm>
            <a:off x="1828803" y="2286569"/>
            <a:ext cx="2114547" cy="540211"/>
            <a:chOff x="1831975" y="2415944"/>
            <a:chExt cx="2114547" cy="540211"/>
          </a:xfrm>
          <a:solidFill>
            <a:srgbClr val="E0EEF3"/>
          </a:solidFill>
        </p:grpSpPr>
        <p:sp>
          <p:nvSpPr>
            <p:cNvPr id="28" name="Rectangle 27"/>
            <p:cNvSpPr/>
            <p:nvPr/>
          </p:nvSpPr>
          <p:spPr bwMode="auto">
            <a:xfrm>
              <a:off x="3038472" y="2415944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90725" y="2415944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31975" y="2485994"/>
              <a:ext cx="106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Predictive Models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79722" y="2485994"/>
              <a:ext cx="106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Realtime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Alerts</a:t>
              </a:r>
            </a:p>
          </p:txBody>
        </p:sp>
      </p:grpSp>
      <p:grpSp>
        <p:nvGrpSpPr>
          <p:cNvPr id="3" name="Group 182"/>
          <p:cNvGrpSpPr/>
          <p:nvPr/>
        </p:nvGrpSpPr>
        <p:grpSpPr>
          <a:xfrm>
            <a:off x="4368800" y="2286569"/>
            <a:ext cx="2095500" cy="540211"/>
            <a:chOff x="4371975" y="2415944"/>
            <a:chExt cx="2095500" cy="540211"/>
          </a:xfrm>
          <a:solidFill>
            <a:srgbClr val="E0EEF3"/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4530725" y="2415944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559425" y="2415944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1975" y="2485994"/>
              <a:ext cx="106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Prioritized Outreach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00675" y="2482395"/>
              <a:ext cx="106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Workflow Engine</a:t>
              </a:r>
            </a:p>
          </p:txBody>
        </p:sp>
      </p:grpSp>
      <p:grpSp>
        <p:nvGrpSpPr>
          <p:cNvPr id="4" name="Group 183"/>
          <p:cNvGrpSpPr/>
          <p:nvPr/>
        </p:nvGrpSpPr>
        <p:grpSpPr>
          <a:xfrm>
            <a:off x="4368803" y="3160430"/>
            <a:ext cx="2107045" cy="540211"/>
            <a:chOff x="4371975" y="3322677"/>
            <a:chExt cx="2107045" cy="540211"/>
          </a:xfrm>
          <a:solidFill>
            <a:srgbClr val="E0EEF3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5559425" y="3322677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530725" y="3322677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371975" y="3423505"/>
              <a:ext cx="106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Work list Assignment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12220" y="3405838"/>
              <a:ext cx="106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Patient-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Centric</a:t>
              </a:r>
            </a:p>
          </p:txBody>
        </p:sp>
      </p:grpSp>
      <p:grpSp>
        <p:nvGrpSpPr>
          <p:cNvPr id="5" name="Group 185"/>
          <p:cNvGrpSpPr/>
          <p:nvPr/>
        </p:nvGrpSpPr>
        <p:grpSpPr>
          <a:xfrm>
            <a:off x="1983582" y="4027395"/>
            <a:ext cx="1792287" cy="491420"/>
            <a:chOff x="1986757" y="4156780"/>
            <a:chExt cx="1792287" cy="491420"/>
          </a:xfrm>
          <a:solidFill>
            <a:srgbClr val="E0EEF3"/>
          </a:solidFill>
        </p:grpSpPr>
        <p:sp>
          <p:nvSpPr>
            <p:cNvPr id="43" name="Rectangle 42"/>
            <p:cNvSpPr/>
            <p:nvPr/>
          </p:nvSpPr>
          <p:spPr bwMode="auto">
            <a:xfrm>
              <a:off x="1986757" y="4156780"/>
              <a:ext cx="1792287" cy="491420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044701" y="4202435"/>
              <a:ext cx="1676400" cy="40011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Underpinned by Prioritized Impact Models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86000" y="2004220"/>
            <a:ext cx="1196975" cy="261937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Attributes</a:t>
            </a:r>
          </a:p>
        </p:txBody>
      </p:sp>
      <p:grpSp>
        <p:nvGrpSpPr>
          <p:cNvPr id="6" name="Group 184"/>
          <p:cNvGrpSpPr/>
          <p:nvPr/>
        </p:nvGrpSpPr>
        <p:grpSpPr>
          <a:xfrm>
            <a:off x="4523582" y="4027395"/>
            <a:ext cx="1792287" cy="491420"/>
            <a:chOff x="4526757" y="4156780"/>
            <a:chExt cx="1792287" cy="491420"/>
          </a:xfrm>
          <a:solidFill>
            <a:srgbClr val="E0EEF3"/>
          </a:solidFill>
        </p:grpSpPr>
        <p:sp>
          <p:nvSpPr>
            <p:cNvPr id="47" name="Rectangle 46"/>
            <p:cNvSpPr/>
            <p:nvPr/>
          </p:nvSpPr>
          <p:spPr bwMode="auto">
            <a:xfrm>
              <a:off x="4526757" y="4156780"/>
              <a:ext cx="1792287" cy="491420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84701" y="4202435"/>
              <a:ext cx="1676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Integrated Campaigns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and Outreach</a:t>
              </a:r>
            </a:p>
          </p:txBody>
        </p:sp>
      </p:grpSp>
      <p:grpSp>
        <p:nvGrpSpPr>
          <p:cNvPr id="7" name="Group 186"/>
          <p:cNvGrpSpPr/>
          <p:nvPr/>
        </p:nvGrpSpPr>
        <p:grpSpPr>
          <a:xfrm>
            <a:off x="1828803" y="3150089"/>
            <a:ext cx="2114546" cy="553998"/>
            <a:chOff x="1831975" y="3315787"/>
            <a:chExt cx="2114546" cy="554000"/>
          </a:xfrm>
          <a:solidFill>
            <a:srgbClr val="E0EEF3"/>
          </a:solidFill>
        </p:grpSpPr>
        <p:sp>
          <p:nvSpPr>
            <p:cNvPr id="50" name="Rectangle 49"/>
            <p:cNvSpPr/>
            <p:nvPr/>
          </p:nvSpPr>
          <p:spPr bwMode="auto">
            <a:xfrm>
              <a:off x="3038472" y="3322677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71796" y="3315787"/>
              <a:ext cx="974725" cy="554000"/>
            </a:xfrm>
            <a:prstGeom prst="rect">
              <a:avLst/>
            </a:prstGeom>
            <a:grpFill/>
            <a:ln>
              <a:solidFill>
                <a:srgbClr val="29586B"/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Provider-Centric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Care Mgmt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990725" y="3322677"/>
              <a:ext cx="749300" cy="540211"/>
            </a:xfrm>
            <a:prstGeom prst="rect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1976" tIns="40986" rIns="81976" bIns="40986"/>
            <a:lstStyle/>
            <a:p>
              <a:pPr defTabSz="1310589">
                <a:defRPr/>
              </a:pP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31975" y="3315787"/>
              <a:ext cx="987422" cy="554000"/>
            </a:xfrm>
            <a:prstGeom prst="rect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Clinical Adherence / Gaps</a:t>
              </a:r>
            </a:p>
          </p:txBody>
        </p:sp>
      </p:grpSp>
      <p:cxnSp>
        <p:nvCxnSpPr>
          <p:cNvPr id="44054" name="Straight Connector 68"/>
          <p:cNvCxnSpPr>
            <a:cxnSpLocks noChangeShapeType="1"/>
          </p:cNvCxnSpPr>
          <p:nvPr/>
        </p:nvCxnSpPr>
        <p:spPr bwMode="auto">
          <a:xfrm rot="10800000" flipH="1">
            <a:off x="1825625" y="4976020"/>
            <a:ext cx="210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55" name="Straight Connector 69"/>
          <p:cNvCxnSpPr>
            <a:cxnSpLocks noChangeShapeType="1"/>
          </p:cNvCxnSpPr>
          <p:nvPr/>
        </p:nvCxnSpPr>
        <p:spPr bwMode="auto">
          <a:xfrm rot="10800000" flipH="1">
            <a:off x="4365625" y="4964907"/>
            <a:ext cx="210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193"/>
          <p:cNvGrpSpPr/>
          <p:nvPr/>
        </p:nvGrpSpPr>
        <p:grpSpPr>
          <a:xfrm>
            <a:off x="3982385" y="3452014"/>
            <a:ext cx="334680" cy="838200"/>
            <a:chOff x="4010960" y="3886200"/>
            <a:chExt cx="334680" cy="838200"/>
          </a:xfrm>
          <a:solidFill>
            <a:srgbClr val="E0EEF3"/>
          </a:solidFill>
        </p:grpSpPr>
        <p:sp>
          <p:nvSpPr>
            <p:cNvPr id="72" name="Right Arrow 71"/>
            <p:cNvSpPr/>
            <p:nvPr/>
          </p:nvSpPr>
          <p:spPr bwMode="gray">
            <a:xfrm>
              <a:off x="4010960" y="3886200"/>
              <a:ext cx="334680" cy="371913"/>
            </a:xfrm>
            <a:prstGeom prst="rightArrow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335" tIns="45667" rIns="91335" bIns="45667"/>
            <a:lstStyle/>
            <a:p>
              <a:pPr defTabSz="1460256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  <p:sp>
          <p:nvSpPr>
            <p:cNvPr id="73" name="Right Arrow 72"/>
            <p:cNvSpPr/>
            <p:nvPr/>
          </p:nvSpPr>
          <p:spPr bwMode="gray">
            <a:xfrm flipH="1">
              <a:off x="4010960" y="4352487"/>
              <a:ext cx="334680" cy="371913"/>
            </a:xfrm>
            <a:prstGeom prst="rightArrow">
              <a:avLst/>
            </a:prstGeom>
            <a:grpFill/>
            <a:ln w="9525" cap="flat" cmpd="sng" algn="ctr">
              <a:solidFill>
                <a:srgbClr val="29586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335" tIns="45667" rIns="91335" bIns="45667"/>
            <a:lstStyle/>
            <a:p>
              <a:pPr defTabSz="1460256">
                <a:defRPr/>
              </a:pPr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44057" name="Group 205"/>
          <p:cNvGrpSpPr>
            <a:grpSpLocks/>
          </p:cNvGrpSpPr>
          <p:nvPr/>
        </p:nvGrpSpPr>
        <p:grpSpPr bwMode="auto">
          <a:xfrm>
            <a:off x="2459038" y="4671220"/>
            <a:ext cx="790575" cy="304800"/>
            <a:chOff x="2462212" y="4800600"/>
            <a:chExt cx="790576" cy="304800"/>
          </a:xfrm>
        </p:grpSpPr>
        <p:cxnSp>
          <p:nvCxnSpPr>
            <p:cNvPr id="44124" name="Straight Arrow Connector 74"/>
            <p:cNvCxnSpPr>
              <a:cxnSpLocks noChangeShapeType="1"/>
            </p:cNvCxnSpPr>
            <p:nvPr/>
          </p:nvCxnSpPr>
          <p:spPr bwMode="auto">
            <a:xfrm rot="5400000" flipH="1" flipV="1">
              <a:off x="2310606" y="4952206"/>
              <a:ext cx="304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25" name="Straight Arrow Connector 75"/>
            <p:cNvCxnSpPr>
              <a:cxnSpLocks noChangeShapeType="1"/>
            </p:cNvCxnSpPr>
            <p:nvPr/>
          </p:nvCxnSpPr>
          <p:spPr bwMode="auto">
            <a:xfrm rot="5400000" flipH="1" flipV="1">
              <a:off x="3099594" y="4952206"/>
              <a:ext cx="304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58" name="Group 206"/>
          <p:cNvGrpSpPr>
            <a:grpSpLocks/>
          </p:cNvGrpSpPr>
          <p:nvPr/>
        </p:nvGrpSpPr>
        <p:grpSpPr bwMode="auto">
          <a:xfrm>
            <a:off x="5024438" y="4671220"/>
            <a:ext cx="790575" cy="304800"/>
            <a:chOff x="2462212" y="4800600"/>
            <a:chExt cx="790576" cy="304800"/>
          </a:xfrm>
        </p:grpSpPr>
        <p:cxnSp>
          <p:nvCxnSpPr>
            <p:cNvPr id="44122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2310606" y="4952206"/>
              <a:ext cx="304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23" name="Straight Arrow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3099594" y="4952206"/>
              <a:ext cx="3048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TextBox 79"/>
          <p:cNvSpPr txBox="1"/>
          <p:nvPr/>
        </p:nvSpPr>
        <p:spPr>
          <a:xfrm>
            <a:off x="1927225" y="5052220"/>
            <a:ext cx="1905000" cy="507724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Dedicated Analytics 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, Data Scientists </a:t>
            </a:r>
            <a:r>
              <a:rPr lang="en-US" sz="9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nd</a:t>
            </a:r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Targeting Team Running Rules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467225" y="5047457"/>
            <a:ext cx="1905000" cy="369888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Clinical Support Team</a:t>
            </a:r>
          </a:p>
          <a:p>
            <a:pPr algn="ct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Crafting Prioritization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32638" y="1699420"/>
            <a:ext cx="1131887" cy="390525"/>
          </a:xfrm>
          <a:prstGeom prst="rect">
            <a:avLst/>
          </a:prstGeom>
          <a:noFill/>
        </p:spPr>
        <p:txBody>
          <a:bodyPr lIns="82048" tIns="41025" rIns="82048" bIns="41025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Specialists and Care Managers</a:t>
            </a:r>
          </a:p>
        </p:txBody>
      </p:sp>
      <p:pic>
        <p:nvPicPr>
          <p:cNvPr id="44063" name="Picture 5" descr="F:\ClipArt\ABC Icon Art\ABC_Color_Art\Stick Figures\Casual People\CSM (phone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1708945"/>
            <a:ext cx="1984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7197725" y="5345907"/>
            <a:ext cx="1066800" cy="400050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Social Workers</a:t>
            </a:r>
          </a:p>
        </p:txBody>
      </p:sp>
      <p:pic>
        <p:nvPicPr>
          <p:cNvPr id="44065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5317332"/>
            <a:ext cx="131762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7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8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9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0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1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2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426870"/>
            <a:ext cx="1381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3" name="Picture 2" descr="F:\ClipArt\ABC Icon Art\ABC_Color_Art\Stick Figures\Nurses\RNF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5395120"/>
            <a:ext cx="1428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4" name="Picture 2" descr="F:\ClipArt\ABC Icon Art\ABC_Color_Art\Stick Figures\Nurses\RNF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5395120"/>
            <a:ext cx="1428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5" name="Picture 2" descr="F:\ClipArt\ABC Icon Art\ABC_Color_Art\Stick Figures\Nurses\RNF 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5395120"/>
            <a:ext cx="14287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6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5395120"/>
            <a:ext cx="13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7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5395120"/>
            <a:ext cx="13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8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5395120"/>
            <a:ext cx="13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79" name="Picture 2" descr="F:\ClipArt\ABC Icon Art\ABC_Color_Art\Stick Figures\Casual People\CSM (polo shirt gold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5395120"/>
            <a:ext cx="139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80" name="Group 238"/>
          <p:cNvGrpSpPr>
            <a:grpSpLocks/>
          </p:cNvGrpSpPr>
          <p:nvPr/>
        </p:nvGrpSpPr>
        <p:grpSpPr bwMode="auto">
          <a:xfrm>
            <a:off x="7197725" y="3188495"/>
            <a:ext cx="1597025" cy="400050"/>
            <a:chOff x="7200900" y="3502897"/>
            <a:chExt cx="1597774" cy="400110"/>
          </a:xfrm>
        </p:grpSpPr>
        <p:sp>
          <p:nvSpPr>
            <p:cNvPr id="103" name="TextBox 102"/>
            <p:cNvSpPr txBox="1"/>
            <p:nvPr/>
          </p:nvSpPr>
          <p:spPr>
            <a:xfrm>
              <a:off x="7200900" y="3502897"/>
              <a:ext cx="1067300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TPA / UM Coordination</a:t>
              </a:r>
            </a:p>
          </p:txBody>
        </p:sp>
        <p:pic>
          <p:nvPicPr>
            <p:cNvPr id="44121" name="Picture 6" descr="F:\ClipArt\ABC Icon Art\ABC_Color_Art\Buildings PNGs\Other_Buildings_Structures PNGs\Building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3564840"/>
              <a:ext cx="569074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1" name="Group 239"/>
          <p:cNvGrpSpPr>
            <a:grpSpLocks/>
          </p:cNvGrpSpPr>
          <p:nvPr/>
        </p:nvGrpSpPr>
        <p:grpSpPr bwMode="auto">
          <a:xfrm>
            <a:off x="7197725" y="3567907"/>
            <a:ext cx="1438275" cy="708025"/>
            <a:chOff x="7200900" y="4007536"/>
            <a:chExt cx="1438233" cy="707884"/>
          </a:xfrm>
        </p:grpSpPr>
        <p:sp>
          <p:nvSpPr>
            <p:cNvPr id="106" name="TextBox 105"/>
            <p:cNvSpPr txBox="1"/>
            <p:nvPr/>
          </p:nvSpPr>
          <p:spPr>
            <a:xfrm>
              <a:off x="7200900" y="4007536"/>
              <a:ext cx="1066769" cy="7078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Automated Phone Outreach / Scheduling</a:t>
              </a:r>
            </a:p>
          </p:txBody>
        </p:sp>
        <p:pic>
          <p:nvPicPr>
            <p:cNvPr id="44119" name="Picture 3" descr="F:\ClipArt\ABC Icon Art\ABC_Color_Art\Electronic Equipment PNGs\Other Electronics PNGs\Telephone_Handset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9141" y="4213842"/>
              <a:ext cx="249992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2" name="Group 240"/>
          <p:cNvGrpSpPr>
            <a:grpSpLocks/>
          </p:cNvGrpSpPr>
          <p:nvPr/>
        </p:nvGrpSpPr>
        <p:grpSpPr bwMode="auto">
          <a:xfrm>
            <a:off x="7197725" y="4361657"/>
            <a:ext cx="1412875" cy="288925"/>
            <a:chOff x="7200900" y="4750847"/>
            <a:chExt cx="1412456" cy="288879"/>
          </a:xfrm>
        </p:grpSpPr>
        <p:sp>
          <p:nvSpPr>
            <p:cNvPr id="109" name="TextBox 108"/>
            <p:cNvSpPr txBox="1"/>
            <p:nvPr/>
          </p:nvSpPr>
          <p:spPr>
            <a:xfrm>
              <a:off x="7200900" y="4771482"/>
              <a:ext cx="1066484" cy="247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Rx Outreach</a:t>
              </a:r>
            </a:p>
          </p:txBody>
        </p:sp>
        <p:pic>
          <p:nvPicPr>
            <p:cNvPr id="44117" name="Picture 4" descr="F:\ClipArt\ABC Icon Art\ABC_Color_Art\Medical Accessories PNGs\Pill Bottle_04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4919" y="4750847"/>
              <a:ext cx="198437" cy="288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3" name="Group 241"/>
          <p:cNvGrpSpPr>
            <a:grpSpLocks/>
          </p:cNvGrpSpPr>
          <p:nvPr/>
        </p:nvGrpSpPr>
        <p:grpSpPr bwMode="auto">
          <a:xfrm>
            <a:off x="7197725" y="4801395"/>
            <a:ext cx="1490663" cy="400050"/>
            <a:chOff x="7200900" y="5236752"/>
            <a:chExt cx="1491304" cy="400113"/>
          </a:xfrm>
        </p:grpSpPr>
        <p:sp>
          <p:nvSpPr>
            <p:cNvPr id="112" name="TextBox 111"/>
            <p:cNvSpPr txBox="1"/>
            <p:nvPr/>
          </p:nvSpPr>
          <p:spPr>
            <a:xfrm>
              <a:off x="7200900" y="5236752"/>
              <a:ext cx="1067259" cy="400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Mailings, Social Media</a:t>
              </a:r>
            </a:p>
          </p:txBody>
        </p:sp>
        <p:pic>
          <p:nvPicPr>
            <p:cNvPr id="44115" name="Picture 5" descr="F:\ClipArt\ABC Icon Art\ABC_Color_Art\Books_Papers_Calendars PNGs\Mail PNGs\Envelope_Card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6071" y="5318470"/>
              <a:ext cx="356133" cy="258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4" name="Group 243"/>
          <p:cNvGrpSpPr>
            <a:grpSpLocks/>
          </p:cNvGrpSpPr>
          <p:nvPr/>
        </p:nvGrpSpPr>
        <p:grpSpPr bwMode="auto">
          <a:xfrm>
            <a:off x="7197725" y="5787232"/>
            <a:ext cx="1493838" cy="400050"/>
            <a:chOff x="7200900" y="6051991"/>
            <a:chExt cx="1493685" cy="400114"/>
          </a:xfrm>
        </p:grpSpPr>
        <p:sp>
          <p:nvSpPr>
            <p:cNvPr id="115" name="TextBox 114"/>
            <p:cNvSpPr txBox="1"/>
            <p:nvPr/>
          </p:nvSpPr>
          <p:spPr>
            <a:xfrm>
              <a:off x="7200900" y="6051991"/>
              <a:ext cx="1066691" cy="4001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Behavioral Health</a:t>
              </a:r>
            </a:p>
          </p:txBody>
        </p:sp>
        <p:pic>
          <p:nvPicPr>
            <p:cNvPr id="44113" name="Picture 6" descr="F:\ClipArt\ABC Icon Art\ABC_Color_Art\Furniture PNGs\Couch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690" y="6054988"/>
              <a:ext cx="360895" cy="24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5" name="Group 236"/>
          <p:cNvGrpSpPr>
            <a:grpSpLocks/>
          </p:cNvGrpSpPr>
          <p:nvPr/>
        </p:nvGrpSpPr>
        <p:grpSpPr bwMode="auto">
          <a:xfrm>
            <a:off x="7197725" y="2180432"/>
            <a:ext cx="1384300" cy="400050"/>
            <a:chOff x="7200900" y="2496935"/>
            <a:chExt cx="1384447" cy="400110"/>
          </a:xfrm>
        </p:grpSpPr>
        <p:sp>
          <p:nvSpPr>
            <p:cNvPr id="118" name="TextBox 117"/>
            <p:cNvSpPr txBox="1"/>
            <p:nvPr/>
          </p:nvSpPr>
          <p:spPr>
            <a:xfrm>
              <a:off x="7200900" y="2496935"/>
              <a:ext cx="1066913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Embedded PCMH Staff</a:t>
              </a:r>
            </a:p>
          </p:txBody>
        </p:sp>
        <p:pic>
          <p:nvPicPr>
            <p:cNvPr id="44111" name="Picture 2" descr="F:\ClipArt\ABC Icon Art\ABC_Color_Art\Stick Figures\Nurses\RNF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2927" y="2542209"/>
              <a:ext cx="142420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6" name="Group 237"/>
          <p:cNvGrpSpPr>
            <a:grpSpLocks/>
          </p:cNvGrpSpPr>
          <p:nvPr/>
        </p:nvGrpSpPr>
        <p:grpSpPr bwMode="auto">
          <a:xfrm>
            <a:off x="7197725" y="2650332"/>
            <a:ext cx="1427163" cy="400050"/>
            <a:chOff x="7200900" y="2998258"/>
            <a:chExt cx="1427208" cy="400111"/>
          </a:xfrm>
        </p:grpSpPr>
        <p:sp>
          <p:nvSpPr>
            <p:cNvPr id="121" name="TextBox 120"/>
            <p:cNvSpPr txBox="1"/>
            <p:nvPr/>
          </p:nvSpPr>
          <p:spPr>
            <a:xfrm>
              <a:off x="7200900" y="2998258"/>
              <a:ext cx="1066834" cy="400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/>
                  <a:cs typeface="Helvetica"/>
                </a:rPr>
                <a:t>Discharge Advocates</a:t>
              </a:r>
            </a:p>
          </p:txBody>
        </p:sp>
        <p:pic>
          <p:nvPicPr>
            <p:cNvPr id="44109" name="Picture 4" descr="F:\ClipArt\ABC Icon Art\ABC_Color_Art\Stick Figures\Casual People\CSF (shaking hands BSF)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66" y="3029987"/>
              <a:ext cx="227942" cy="33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87" name="Group 256"/>
          <p:cNvGrpSpPr>
            <a:grpSpLocks/>
          </p:cNvGrpSpPr>
          <p:nvPr/>
        </p:nvGrpSpPr>
        <p:grpSpPr bwMode="auto">
          <a:xfrm>
            <a:off x="2484438" y="3833020"/>
            <a:ext cx="790575" cy="195262"/>
            <a:chOff x="2462212" y="4800600"/>
            <a:chExt cx="790576" cy="304800"/>
          </a:xfrm>
        </p:grpSpPr>
        <p:cxnSp>
          <p:nvCxnSpPr>
            <p:cNvPr id="44106" name="Straight Arrow Connector 125"/>
            <p:cNvCxnSpPr>
              <a:cxnSpLocks noChangeShapeType="1"/>
            </p:cNvCxnSpPr>
            <p:nvPr/>
          </p:nvCxnSpPr>
          <p:spPr bwMode="auto">
            <a:xfrm rot="5400000" flipH="1" flipV="1">
              <a:off x="2310606" y="4952206"/>
              <a:ext cx="3048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07" name="Straight Arrow Connector 126"/>
            <p:cNvCxnSpPr>
              <a:cxnSpLocks noChangeShapeType="1"/>
            </p:cNvCxnSpPr>
            <p:nvPr/>
          </p:nvCxnSpPr>
          <p:spPr bwMode="auto">
            <a:xfrm rot="5400000" flipH="1" flipV="1">
              <a:off x="3099594" y="4952206"/>
              <a:ext cx="3048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4088" name="Group 256"/>
          <p:cNvGrpSpPr>
            <a:grpSpLocks/>
          </p:cNvGrpSpPr>
          <p:nvPr/>
        </p:nvGrpSpPr>
        <p:grpSpPr bwMode="auto">
          <a:xfrm>
            <a:off x="5000625" y="3833020"/>
            <a:ext cx="790575" cy="195262"/>
            <a:chOff x="2462212" y="4800600"/>
            <a:chExt cx="790576" cy="304800"/>
          </a:xfrm>
        </p:grpSpPr>
        <p:cxnSp>
          <p:nvCxnSpPr>
            <p:cNvPr id="44104" name="Straight Arrow Connector 128"/>
            <p:cNvCxnSpPr>
              <a:cxnSpLocks noChangeShapeType="1"/>
            </p:cNvCxnSpPr>
            <p:nvPr/>
          </p:nvCxnSpPr>
          <p:spPr bwMode="auto">
            <a:xfrm rot="5400000" flipH="1" flipV="1">
              <a:off x="2310606" y="4952206"/>
              <a:ext cx="3048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105" name="Straight Arrow Connector 129"/>
            <p:cNvCxnSpPr>
              <a:cxnSpLocks noChangeShapeType="1"/>
            </p:cNvCxnSpPr>
            <p:nvPr/>
          </p:nvCxnSpPr>
          <p:spPr bwMode="auto">
            <a:xfrm rot="5400000" flipH="1" flipV="1">
              <a:off x="3099594" y="4952206"/>
              <a:ext cx="3048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3" name="TextBox 132"/>
          <p:cNvSpPr txBox="1"/>
          <p:nvPr/>
        </p:nvSpPr>
        <p:spPr>
          <a:xfrm>
            <a:off x="4498975" y="5687220"/>
            <a:ext cx="1905000" cy="457200"/>
          </a:xfrm>
          <a:prstGeom prst="rect">
            <a:avLst/>
          </a:prstGeom>
          <a:noFill/>
        </p:spPr>
        <p:txBody>
          <a:bodyPr lIns="91333" tIns="45667" rIns="91333" bIns="45667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Team Comprised of RNs, Social Workers, Many with Behavioral Health Experience</a:t>
            </a:r>
          </a:p>
        </p:txBody>
      </p:sp>
      <p:sp>
        <p:nvSpPr>
          <p:cNvPr id="134" name="Right Brace 133"/>
          <p:cNvSpPr/>
          <p:nvPr/>
        </p:nvSpPr>
        <p:spPr bwMode="auto">
          <a:xfrm>
            <a:off x="1098550" y="2302670"/>
            <a:ext cx="492125" cy="3429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lIns="82012" tIns="41005" rIns="82012" bIns="41005" anchor="ctr"/>
          <a:lstStyle/>
          <a:p>
            <a:pPr algn="ctr"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</p:txBody>
      </p:sp>
      <p:cxnSp>
        <p:nvCxnSpPr>
          <p:cNvPr id="44091" name="Straight Arrow Connector 123"/>
          <p:cNvCxnSpPr>
            <a:cxnSpLocks noChangeShapeType="1"/>
            <a:stCxn id="10" idx="3"/>
          </p:cNvCxnSpPr>
          <p:nvPr/>
        </p:nvCxnSpPr>
        <p:spPr bwMode="auto">
          <a:xfrm flipV="1">
            <a:off x="6473825" y="2089945"/>
            <a:ext cx="658813" cy="1933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2" name="Straight Arrow Connector 135"/>
          <p:cNvCxnSpPr>
            <a:cxnSpLocks noChangeShapeType="1"/>
            <a:stCxn id="10" idx="3"/>
          </p:cNvCxnSpPr>
          <p:nvPr/>
        </p:nvCxnSpPr>
        <p:spPr bwMode="auto">
          <a:xfrm flipV="1">
            <a:off x="6473825" y="2493170"/>
            <a:ext cx="865188" cy="1530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3" name="Straight Arrow Connector 137"/>
          <p:cNvCxnSpPr>
            <a:cxnSpLocks noChangeShapeType="1"/>
            <a:stCxn id="10" idx="3"/>
          </p:cNvCxnSpPr>
          <p:nvPr/>
        </p:nvCxnSpPr>
        <p:spPr bwMode="auto">
          <a:xfrm flipV="1">
            <a:off x="6473825" y="3031332"/>
            <a:ext cx="796925" cy="992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4" name="Straight Arrow Connector 139"/>
          <p:cNvCxnSpPr>
            <a:cxnSpLocks noChangeShapeType="1"/>
            <a:stCxn id="10" idx="3"/>
          </p:cNvCxnSpPr>
          <p:nvPr/>
        </p:nvCxnSpPr>
        <p:spPr bwMode="auto">
          <a:xfrm flipV="1">
            <a:off x="6473825" y="3501232"/>
            <a:ext cx="796925" cy="522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5" name="Straight Arrow Connector 141"/>
          <p:cNvCxnSpPr>
            <a:cxnSpLocks noChangeShapeType="1"/>
            <a:stCxn id="10" idx="3"/>
            <a:endCxn id="106" idx="1"/>
          </p:cNvCxnSpPr>
          <p:nvPr/>
        </p:nvCxnSpPr>
        <p:spPr bwMode="auto">
          <a:xfrm flipV="1">
            <a:off x="6473825" y="3921920"/>
            <a:ext cx="723900" cy="101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6" name="Straight Arrow Connector 143"/>
          <p:cNvCxnSpPr>
            <a:cxnSpLocks noChangeShapeType="1"/>
            <a:stCxn id="10" idx="3"/>
            <a:endCxn id="109" idx="1"/>
          </p:cNvCxnSpPr>
          <p:nvPr/>
        </p:nvCxnSpPr>
        <p:spPr bwMode="auto">
          <a:xfrm>
            <a:off x="6473825" y="4023520"/>
            <a:ext cx="723900" cy="48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7" name="Straight Arrow Connector 145"/>
          <p:cNvCxnSpPr>
            <a:cxnSpLocks noChangeShapeType="1"/>
            <a:stCxn id="10" idx="3"/>
            <a:endCxn id="112" idx="1"/>
          </p:cNvCxnSpPr>
          <p:nvPr/>
        </p:nvCxnSpPr>
        <p:spPr bwMode="auto">
          <a:xfrm>
            <a:off x="6473825" y="4023520"/>
            <a:ext cx="723900" cy="977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8" name="Straight Arrow Connector 147"/>
          <p:cNvCxnSpPr>
            <a:cxnSpLocks noChangeShapeType="1"/>
            <a:stCxn id="10" idx="3"/>
            <a:endCxn id="86" idx="1"/>
          </p:cNvCxnSpPr>
          <p:nvPr/>
        </p:nvCxnSpPr>
        <p:spPr bwMode="auto">
          <a:xfrm>
            <a:off x="6473825" y="4023520"/>
            <a:ext cx="723900" cy="15224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099" name="Straight Arrow Connector 149"/>
          <p:cNvCxnSpPr>
            <a:cxnSpLocks noChangeShapeType="1"/>
            <a:stCxn id="10" idx="3"/>
            <a:endCxn id="115" idx="1"/>
          </p:cNvCxnSpPr>
          <p:nvPr/>
        </p:nvCxnSpPr>
        <p:spPr bwMode="auto">
          <a:xfrm>
            <a:off x="6473825" y="4023520"/>
            <a:ext cx="723900" cy="1963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10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28038" y="5914232"/>
            <a:ext cx="712787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AC0E1F-2B08-354E-80B3-05D99B8B58FB}" type="slidenum">
              <a:rPr sz="1200" b="0">
                <a:solidFill>
                  <a:srgbClr val="898989"/>
                </a:solidFill>
                <a:latin typeface="Helvetica" charset="0"/>
              </a:rPr>
              <a:pPr eaLnBrk="1" hangingPunct="1"/>
              <a:t>11</a:t>
            </a:fld>
            <a:endParaRPr sz="1200" b="0">
              <a:solidFill>
                <a:srgbClr val="89898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9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81000" y="2057400"/>
            <a:ext cx="8382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553200" y="2057400"/>
            <a:ext cx="9906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999" y="2143780"/>
            <a:ext cx="93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Data Ingestion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4715" y="2133600"/>
            <a:ext cx="1427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Reporting 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&amp; </a:t>
            </a: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Analytics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52730" y="1981200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HI Infrastructure Footprint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1295400" y="2057400"/>
            <a:ext cx="51816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\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524000" y="3810001"/>
            <a:ext cx="1752600" cy="13671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505200" y="2514600"/>
            <a:ext cx="2743200" cy="1219199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505200" y="3810001"/>
            <a:ext cx="2743200" cy="13671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5" name="Magnetic Disk 104"/>
          <p:cNvSpPr/>
          <p:nvPr/>
        </p:nvSpPr>
        <p:spPr>
          <a:xfrm>
            <a:off x="2133600" y="4424065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6" name="Magnetic Disk 105"/>
          <p:cNvSpPr/>
          <p:nvPr/>
        </p:nvSpPr>
        <p:spPr>
          <a:xfrm>
            <a:off x="2438400" y="44196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10000" y="2542402"/>
            <a:ext cx="2209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Platforms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371600" y="39579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Membership, Provider, Claim(Med &amp; Rx) data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9" name="Magnetic Disk 108"/>
          <p:cNvSpPr/>
          <p:nvPr/>
        </p:nvSpPr>
        <p:spPr>
          <a:xfrm>
            <a:off x="3886200" y="4495800"/>
            <a:ext cx="533400" cy="5334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0" name="Magnetic Disk 109"/>
          <p:cNvSpPr/>
          <p:nvPr/>
        </p:nvSpPr>
        <p:spPr>
          <a:xfrm>
            <a:off x="5486400" y="42672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1" name="Magnetic Disk 110"/>
          <p:cNvSpPr/>
          <p:nvPr/>
        </p:nvSpPr>
        <p:spPr>
          <a:xfrm>
            <a:off x="5791200" y="44958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" name="Magnetic Disk 111"/>
          <p:cNvSpPr/>
          <p:nvPr/>
        </p:nvSpPr>
        <p:spPr>
          <a:xfrm>
            <a:off x="5486400" y="47244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3" name="Magnetic Disk 112"/>
          <p:cNvSpPr/>
          <p:nvPr/>
        </p:nvSpPr>
        <p:spPr>
          <a:xfrm>
            <a:off x="5181600" y="44958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276600" y="3962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Core Eligibility</a:t>
            </a:r>
          </a:p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Warehouse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8200" y="39624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</a:rPr>
              <a:t>Data Marts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6" name="Magnetic Disk 115"/>
          <p:cNvSpPr/>
          <p:nvPr/>
        </p:nvSpPr>
        <p:spPr>
          <a:xfrm>
            <a:off x="2286000" y="47244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7" name="Magnetic Disk 116"/>
          <p:cNvSpPr/>
          <p:nvPr/>
        </p:nvSpPr>
        <p:spPr>
          <a:xfrm>
            <a:off x="4267200" y="2971800"/>
            <a:ext cx="533400" cy="533400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114799" y="306607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dirty="0" smtClean="0">
              <a:solidFill>
                <a:prstClr val="black"/>
              </a:solidFill>
            </a:endParaRPr>
          </a:p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Cactus®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19" name="Magnetic Disk 118"/>
          <p:cNvSpPr/>
          <p:nvPr/>
        </p:nvSpPr>
        <p:spPr>
          <a:xfrm>
            <a:off x="4953000" y="2971800"/>
            <a:ext cx="533400" cy="533400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800600" y="31981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TBD</a:t>
            </a:r>
            <a:r>
              <a:rPr lang="en-US" sz="900" dirty="0" smtClean="0">
                <a:solidFill>
                  <a:prstClr val="black"/>
                </a:solidFill>
              </a:rPr>
              <a:t>®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1" name="Magnetic Disk 120"/>
          <p:cNvSpPr/>
          <p:nvPr/>
        </p:nvSpPr>
        <p:spPr>
          <a:xfrm>
            <a:off x="5638800" y="2971800"/>
            <a:ext cx="533400" cy="533400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86400" y="3121968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QNXT</a:t>
            </a:r>
            <a:r>
              <a:rPr lang="en-US" sz="900" dirty="0" smtClean="0">
                <a:solidFill>
                  <a:prstClr val="black"/>
                </a:solidFill>
              </a:rPr>
              <a:t>®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667000" y="205740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Infrastructure Footprint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24" name="Magnetic Disk 123"/>
          <p:cNvSpPr/>
          <p:nvPr/>
        </p:nvSpPr>
        <p:spPr>
          <a:xfrm>
            <a:off x="3581400" y="2971799"/>
            <a:ext cx="533400" cy="533400"/>
          </a:xfrm>
          <a:prstGeom prst="flowChartMagneticDisk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429000" y="314753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Care</a:t>
            </a:r>
          </a:p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Advance®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019836" y="2819400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715000" y="2754868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Zapf Dingbats"/>
                <a:ea typeface="Zapf Dingbats"/>
                <a:cs typeface="Zapf Dingbats"/>
              </a:rPr>
              <a:t>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657600" y="2819399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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4343400" y="2819399"/>
            <a:ext cx="35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</a:rPr>
              <a:t>✜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0" name="Isosceles Triangle 129"/>
          <p:cNvSpPr/>
          <p:nvPr/>
        </p:nvSpPr>
        <p:spPr>
          <a:xfrm rot="5400000">
            <a:off x="1409700" y="44577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Isosceles Triangle 130"/>
          <p:cNvSpPr/>
          <p:nvPr/>
        </p:nvSpPr>
        <p:spPr>
          <a:xfrm rot="10800000">
            <a:off x="4648200" y="3809999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2" name="Isosceles Triangle 131"/>
          <p:cNvSpPr/>
          <p:nvPr/>
        </p:nvSpPr>
        <p:spPr>
          <a:xfrm>
            <a:off x="4648200" y="35052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" name="Isosceles Triangle 132"/>
          <p:cNvSpPr/>
          <p:nvPr/>
        </p:nvSpPr>
        <p:spPr>
          <a:xfrm rot="16200000">
            <a:off x="4533900" y="46101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4" name="Isosceles Triangle 133"/>
          <p:cNvSpPr/>
          <p:nvPr/>
        </p:nvSpPr>
        <p:spPr>
          <a:xfrm rot="5400000">
            <a:off x="4800600" y="4610099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5" name="Isosceles Triangle 134"/>
          <p:cNvSpPr/>
          <p:nvPr/>
        </p:nvSpPr>
        <p:spPr>
          <a:xfrm rot="16200000">
            <a:off x="3086100" y="4457701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6" name="Isosceles Triangle 135"/>
          <p:cNvSpPr/>
          <p:nvPr/>
        </p:nvSpPr>
        <p:spPr>
          <a:xfrm rot="5400000">
            <a:off x="3352800" y="44577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524000" y="2514600"/>
            <a:ext cx="1752600" cy="12147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8" name="Magnetic Disk 137"/>
          <p:cNvSpPr/>
          <p:nvPr/>
        </p:nvSpPr>
        <p:spPr>
          <a:xfrm>
            <a:off x="2133600" y="2900065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9" name="Magnetic Disk 138"/>
          <p:cNvSpPr/>
          <p:nvPr/>
        </p:nvSpPr>
        <p:spPr>
          <a:xfrm>
            <a:off x="2438400" y="28956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0" name="Magnetic Disk 139"/>
          <p:cNvSpPr/>
          <p:nvPr/>
        </p:nvSpPr>
        <p:spPr>
          <a:xfrm>
            <a:off x="2286000" y="3200400"/>
            <a:ext cx="304800" cy="381000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1" name="Picture 140" descr="hadoop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4600"/>
            <a:ext cx="1614881" cy="381000"/>
          </a:xfrm>
          <a:prstGeom prst="rect">
            <a:avLst/>
          </a:prstGeom>
        </p:spPr>
      </p:pic>
      <p:sp>
        <p:nvSpPr>
          <p:cNvPr id="142" name="Isosceles Triangle 141"/>
          <p:cNvSpPr/>
          <p:nvPr/>
        </p:nvSpPr>
        <p:spPr>
          <a:xfrm>
            <a:off x="2286000" y="36576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3" name="Isosceles Triangle 142"/>
          <p:cNvSpPr/>
          <p:nvPr/>
        </p:nvSpPr>
        <p:spPr>
          <a:xfrm rot="16200000">
            <a:off x="3047999" y="31623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4" name="Isosceles Triangle 143"/>
          <p:cNvSpPr/>
          <p:nvPr/>
        </p:nvSpPr>
        <p:spPr>
          <a:xfrm rot="5400000">
            <a:off x="3314699" y="3162299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5" name="Isosceles Triangle 144"/>
          <p:cNvSpPr/>
          <p:nvPr/>
        </p:nvSpPr>
        <p:spPr>
          <a:xfrm rot="5400000">
            <a:off x="1104900" y="35433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6" name="Isosceles Triangle 145"/>
          <p:cNvSpPr/>
          <p:nvPr/>
        </p:nvSpPr>
        <p:spPr>
          <a:xfrm rot="5400000">
            <a:off x="6362700" y="36957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6705600" y="2971800"/>
            <a:ext cx="685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SQL Server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6705600" y="3657600"/>
            <a:ext cx="685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Clinical Engine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457200" y="2819400"/>
            <a:ext cx="609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Client Data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457200" y="3429000"/>
            <a:ext cx="609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3</a:t>
            </a:r>
            <a:r>
              <a:rPr lang="en-US" sz="700" b="1" baseline="30000" dirty="0" smtClean="0">
                <a:solidFill>
                  <a:prstClr val="black"/>
                </a:solidFill>
              </a:rPr>
              <a:t>rd</a:t>
            </a:r>
            <a:r>
              <a:rPr lang="en-US" sz="700" b="1" dirty="0" smtClean="0">
                <a:solidFill>
                  <a:prstClr val="black"/>
                </a:solidFill>
              </a:rPr>
              <a:t> Party Data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620000" y="2057400"/>
            <a:ext cx="914400" cy="3352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7620000" y="21144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black"/>
                </a:solidFill>
              </a:rPr>
              <a:t>Productized Services</a:t>
            </a:r>
            <a:endParaRPr lang="en-US" sz="1000" b="1" dirty="0">
              <a:solidFill>
                <a:prstClr val="black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7772400" y="2743200"/>
            <a:ext cx="609600" cy="381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UM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7772400" y="3200400"/>
            <a:ext cx="6858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Integrated Case </a:t>
            </a:r>
            <a:r>
              <a:rPr lang="en-US" sz="700" b="1" dirty="0" err="1" smtClean="0">
                <a:solidFill>
                  <a:prstClr val="black"/>
                </a:solidFill>
              </a:rPr>
              <a:t>Mgmt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7772400" y="3657600"/>
            <a:ext cx="6096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Home</a:t>
            </a:r>
          </a:p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Health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7696200" y="4114800"/>
            <a:ext cx="762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700" b="1" dirty="0" err="1" smtClean="0">
                <a:solidFill>
                  <a:prstClr val="black"/>
                </a:solidFill>
              </a:rPr>
              <a:t>Coord</a:t>
            </a:r>
            <a:r>
              <a:rPr lang="en-US" sz="700" b="1" dirty="0" smtClean="0">
                <a:solidFill>
                  <a:prstClr val="black"/>
                </a:solidFill>
              </a:rPr>
              <a:t>. Plus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7772400" y="4572000"/>
            <a:ext cx="609600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" b="1" dirty="0" smtClean="0">
              <a:solidFill>
                <a:prstClr val="black"/>
              </a:solidFill>
            </a:endParaRPr>
          </a:p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HSC Model of Care </a:t>
            </a:r>
            <a:endParaRPr lang="en-US" sz="700" b="1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" y="1752600"/>
            <a:ext cx="7620000" cy="0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Title 1"/>
          <p:cNvSpPr txBox="1">
            <a:spLocks/>
          </p:cNvSpPr>
          <p:nvPr/>
        </p:nvSpPr>
        <p:spPr bwMode="auto">
          <a:xfrm>
            <a:off x="-730573" y="46038"/>
            <a:ext cx="5624511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HSC Data Value </a:t>
            </a:r>
            <a:r>
              <a:rPr lang="en-US" sz="2400" dirty="0" smtClean="0">
                <a:solidFill>
                  <a:schemeClr val="tx1"/>
                </a:solidFill>
              </a:rPr>
              <a:t>Stream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1230868"/>
            <a:ext cx="329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Detailed View of Value Stream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705600" y="4343400"/>
            <a:ext cx="685800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err="1" smtClean="0">
                <a:solidFill>
                  <a:prstClr val="black"/>
                </a:solidFill>
              </a:rPr>
              <a:t>DeerWalk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166" name="Isosceles Triangle 165"/>
          <p:cNvSpPr/>
          <p:nvPr/>
        </p:nvSpPr>
        <p:spPr>
          <a:xfrm rot="5400000">
            <a:off x="7429500" y="3695700"/>
            <a:ext cx="304800" cy="228600"/>
          </a:xfrm>
          <a:prstGeom prst="triangle">
            <a:avLst/>
          </a:prstGeom>
          <a:solidFill>
            <a:srgbClr val="008000">
              <a:alpha val="43000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924800" y="2590800"/>
            <a:ext cx="22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Zapf Dingbats"/>
                <a:ea typeface="Zapf Dingbats"/>
                <a:cs typeface="Zapf Dingbats"/>
              </a:rPr>
              <a:t>✜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915436" y="3048000"/>
            <a:ext cx="31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915436" y="3516868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7915436" y="3974068"/>
            <a:ext cx="390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Wingdings"/>
                <a:ea typeface="Wingdings"/>
                <a:cs typeface="Wingdings"/>
              </a:rPr>
              <a:t>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7915950" y="44196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Zapf Dingbats"/>
                <a:ea typeface="Zapf Dingbats"/>
                <a:cs typeface="Zapf Dingbats"/>
              </a:rPr>
              <a:t>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457200" y="4038600"/>
            <a:ext cx="609600" cy="533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prstClr val="black"/>
                </a:solidFill>
              </a:rPr>
              <a:t>Clinical System Data</a:t>
            </a:r>
            <a:endParaRPr lang="en-US" sz="700" b="1" dirty="0">
              <a:solidFill>
                <a:prstClr val="black"/>
              </a:solidFill>
            </a:endParaRPr>
          </a:p>
        </p:txBody>
      </p:sp>
      <p:sp>
        <p:nvSpPr>
          <p:cNvPr id="7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pPr>
              <a:defRPr/>
            </a:pPr>
            <a:fld id="{C948D049-A4BC-4CD7-830E-09E62CB9456C}" type="slidenum">
              <a:rPr lang="en-US" smtClean="0">
                <a:solidFill>
                  <a:srgbClr val="58595B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7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1CB5E44B-0B36-4198-9A81-F05AF4AC883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1CB5E44B-0B36-4198-9A81-F05AF4AC883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HSC Health Care System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System is a nonprofit health care organization, serving families with complex health </a:t>
            </a:r>
            <a:r>
              <a:rPr lang="en-US" sz="2400" dirty="0"/>
              <a:t>care </a:t>
            </a:r>
            <a:r>
              <a:rPr lang="en-US" sz="2400" dirty="0" smtClean="0"/>
              <a:t>needs in </a:t>
            </a:r>
            <a:r>
              <a:rPr lang="en-US" sz="2400" dirty="0"/>
              <a:t>the Washington, D.C. </a:t>
            </a:r>
            <a:r>
              <a:rPr lang="en-US" sz="2400" dirty="0" smtClean="0"/>
              <a:t>area for over 130 years.  </a:t>
            </a:r>
          </a:p>
          <a:p>
            <a:endParaRPr lang="en-US" sz="1100" dirty="0" smtClean="0"/>
          </a:p>
          <a:p>
            <a:r>
              <a:rPr lang="en-US" sz="2400" dirty="0" smtClean="0"/>
              <a:t>The System combines a care coordination plan, pediatric specialty hospital, home health agency and parent foundation to offer a comprehensive approach to caring, serving and empowering people with disabilities.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1CB5E44B-0B36-4198-9A81-F05AF4AC883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Care Coordination Plan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Health Services for Children with Special Needs, Inc. (HSCSN) </a:t>
            </a:r>
            <a:r>
              <a:rPr lang="en-US" sz="2400" dirty="0"/>
              <a:t>serves children and young adults up to age </a:t>
            </a:r>
            <a:r>
              <a:rPr lang="en-US" sz="2400" dirty="0" smtClean="0"/>
              <a:t>26, </a:t>
            </a:r>
            <a:r>
              <a:rPr lang="en-US" sz="2400" dirty="0"/>
              <a:t>who live in </a:t>
            </a:r>
            <a:r>
              <a:rPr lang="en-US" sz="2400" dirty="0" smtClean="0"/>
              <a:t>the District and </a:t>
            </a:r>
            <a:r>
              <a:rPr lang="en-US" sz="2400" dirty="0"/>
              <a:t>receive Supplemental Security </a:t>
            </a:r>
            <a:r>
              <a:rPr lang="en-US" sz="2400" dirty="0" smtClean="0"/>
              <a:t>Income. </a:t>
            </a:r>
          </a:p>
          <a:p>
            <a:endParaRPr lang="en-US" sz="1100" dirty="0" smtClean="0"/>
          </a:p>
          <a:p>
            <a:r>
              <a:rPr lang="en-US" sz="2400" dirty="0" smtClean="0"/>
              <a:t>HSCSN’s care management network provides a comprehensive set of benefits, including health,   long-term care and social support services for members.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88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1CB5E44B-0B36-4198-9A81-F05AF4AC883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HSCSN Today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HSCSN currently serves over 5,700 children and young adults with disabilities.  </a:t>
            </a:r>
          </a:p>
          <a:p>
            <a:endParaRPr lang="en-US" sz="2400" dirty="0" smtClean="0"/>
          </a:p>
          <a:p>
            <a:r>
              <a:rPr lang="en-US" sz="2400" dirty="0" smtClean="0"/>
              <a:t>Our members are in foster care, under the guardianship of child protective </a:t>
            </a:r>
            <a:r>
              <a:rPr lang="en-US" sz="2400" dirty="0" smtClean="0"/>
              <a:t>services</a:t>
            </a:r>
          </a:p>
          <a:p>
            <a:r>
              <a:rPr lang="en-US" sz="2400" dirty="0" smtClean="0"/>
              <a:t>Organization Structure/Shared Services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ChangeArrowheads="1"/>
          </p:cNvSpPr>
          <p:nvPr/>
        </p:nvSpPr>
        <p:spPr bwMode="auto">
          <a:xfrm>
            <a:off x="2238717" y="5842000"/>
            <a:ext cx="47212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89191C"/>
                </a:solidFill>
                <a:cs typeface="Arial" charset="0"/>
              </a:rPr>
              <a:t>Benefits/Network Designs &amp; Incentives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371600" y="1052865"/>
            <a:ext cx="6629400" cy="4815432"/>
            <a:chOff x="1050104" y="990600"/>
            <a:chExt cx="7589056" cy="4902903"/>
          </a:xfrm>
        </p:grpSpPr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1254531" y="1066801"/>
              <a:ext cx="7384629" cy="4826702"/>
              <a:chOff x="-269136" y="573053"/>
              <a:chExt cx="10181351" cy="6290277"/>
            </a:xfrm>
          </p:grpSpPr>
          <p:grpSp>
            <p:nvGrpSpPr>
              <p:cNvPr id="10" name="Group 33"/>
              <p:cNvGrpSpPr>
                <a:grpSpLocks/>
              </p:cNvGrpSpPr>
              <p:nvPr/>
            </p:nvGrpSpPr>
            <p:grpSpPr bwMode="auto">
              <a:xfrm>
                <a:off x="-269136" y="573053"/>
                <a:ext cx="10181351" cy="6290277"/>
                <a:chOff x="-418769" y="442712"/>
                <a:chExt cx="10348519" cy="6432826"/>
              </a:xfrm>
            </p:grpSpPr>
            <p:grpSp>
              <p:nvGrpSpPr>
                <p:cNvPr id="16" name="Group 31"/>
                <p:cNvGrpSpPr>
                  <a:grpSpLocks/>
                </p:cNvGrpSpPr>
                <p:nvPr/>
              </p:nvGrpSpPr>
              <p:grpSpPr bwMode="auto">
                <a:xfrm>
                  <a:off x="-418769" y="442712"/>
                  <a:ext cx="10347377" cy="6432826"/>
                  <a:chOff x="-683144" y="-113683"/>
                  <a:chExt cx="11095291" cy="7041336"/>
                </a:xfrm>
              </p:grpSpPr>
              <p:grpSp>
                <p:nvGrpSpPr>
                  <p:cNvPr id="20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501263" y="302280"/>
                    <a:ext cx="8338192" cy="5563481"/>
                    <a:chOff x="806063" y="454680"/>
                    <a:chExt cx="8338192" cy="5563481"/>
                  </a:xfrm>
                </p:grpSpPr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1592688" y="1143477"/>
                      <a:ext cx="6560124" cy="4497133"/>
                    </a:xfrm>
                    <a:prstGeom prst="ellipse">
                      <a:avLst/>
                    </a:prstGeom>
                    <a:noFill/>
                    <a:ln w="571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pic>
                  <p:nvPicPr>
                    <p:cNvPr id="33" name="Picture 4" descr="http://gizmodo.com/images/2006/05/motiva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406472" y="847313"/>
                      <a:ext cx="1424870" cy="1131859"/>
                    </a:xfrm>
                    <a:prstGeom prst="ellipse">
                      <a:avLst/>
                    </a:prstGeom>
                    <a:noFill/>
                    <a:ln w="38100">
                      <a:noFill/>
                    </a:ln>
                  </p:spPr>
                </p:pic>
                <p:pic>
                  <p:nvPicPr>
                    <p:cNvPr id="34" name="Picture 34" descr="http://img2.timeinc.net/health/images/journeys/heart-disease/patient-doctor-hospital-bed-200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169679" y="454680"/>
                      <a:ext cx="1470740" cy="1142142"/>
                    </a:xfrm>
                    <a:prstGeom prst="ellipse">
                      <a:avLst/>
                    </a:prstGeom>
                    <a:noFill/>
                    <a:ln w="38100">
                      <a:noFill/>
                    </a:ln>
                  </p:spPr>
                </p:pic>
                <p:pic>
                  <p:nvPicPr>
                    <p:cNvPr id="35" name="Picture 2" descr="http://www.wellsource.com/UserFiles/image/HealthCoach-Image.gi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5728455" y="4600437"/>
                      <a:ext cx="1307324" cy="1156592"/>
                    </a:xfrm>
                    <a:prstGeom prst="ellipse">
                      <a:avLst/>
                    </a:prstGeom>
                    <a:noFill/>
                    <a:ln w="38100">
                      <a:noFill/>
                    </a:ln>
                  </p:spPr>
                </p:pic>
                <p:pic>
                  <p:nvPicPr>
                    <p:cNvPr id="36" name="Picture 35" descr="http://extra.upmc.com/060630/Images/ImagingA250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7638595" y="2809173"/>
                      <a:ext cx="1505660" cy="1265142"/>
                    </a:xfrm>
                    <a:prstGeom prst="ellipse">
                      <a:avLst/>
                    </a:prstGeom>
                    <a:noFill/>
                    <a:ln w="38100">
                      <a:noFill/>
                    </a:ln>
                  </p:spPr>
                </p:pic>
                <p:pic>
                  <p:nvPicPr>
                    <p:cNvPr id="37" name="Picture 1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06063" y="3057268"/>
                      <a:ext cx="1295399" cy="1124570"/>
                    </a:xfrm>
                    <a:prstGeom prst="ellipse">
                      <a:avLst/>
                    </a:prstGeom>
                    <a:noFill/>
                    <a:ln w="38100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pic>
                  <p:nvPicPr>
                    <p:cNvPr id="38" name="Picture 10" descr="http://www.utmem.edu/telemedicine/images/telehealth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572571" y="4892246"/>
                      <a:ext cx="1289880" cy="1125915"/>
                    </a:xfrm>
                    <a:prstGeom prst="ellipse">
                      <a:avLst/>
                    </a:prstGeom>
                    <a:noFill/>
                    <a:ln w="38100">
                      <a:noFill/>
                    </a:ln>
                  </p:spPr>
                </p:pic>
                <p:pic>
                  <p:nvPicPr>
                    <p:cNvPr id="39" name="Picture 14" descr="http://www.sph.umd.edu/epib/cultural_competency/images/doctor_patient-blood-pressur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132894" y="1686698"/>
                      <a:ext cx="1385363" cy="1054285"/>
                    </a:xfrm>
                    <a:prstGeom prst="ellipse">
                      <a:avLst/>
                    </a:prstGeom>
                    <a:noFill/>
                    <a:ln w="38100">
                      <a:noFill/>
                    </a:ln>
                  </p:spPr>
                </p:pic>
                <p:pic>
                  <p:nvPicPr>
                    <p:cNvPr id="40" name="Picture 4" descr="http://www.dhmc.org/dhmc-internet-upload/file_collection/health_coach08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888166" y="922084"/>
                      <a:ext cx="1290919" cy="1219200"/>
                    </a:xfrm>
                    <a:prstGeom prst="ellipse">
                      <a:avLst/>
                    </a:prstGeom>
                    <a:solidFill>
                      <a:srgbClr val="FFFFFF">
                        <a:shade val="85000"/>
                      </a:srgbClr>
                    </a:solidFill>
                    <a:ln w="38100" cap="sq">
                      <a:noFill/>
                      <a:miter lim="800000"/>
                    </a:ln>
                    <a:effectLst>
                      <a:outerShdw blurRad="55000" dist="18000" dir="5400000" algn="tl" rotWithShape="0">
                        <a:srgbClr val="000000">
                          <a:alpha val="40000"/>
                        </a:srgbClr>
                      </a:outerShdw>
                    </a:effectLst>
                    <a:scene3d>
                      <a:camera prst="orthographicFront"/>
                      <a:lightRig rig="twoPt" dir="t">
                        <a:rot lat="0" lon="0" rev="7200000"/>
                      </a:lightRig>
                    </a:scene3d>
                    <a:sp3d>
                      <a:bevelT w="25400" h="19050"/>
                      <a:contourClr>
                        <a:srgbClr val="FFFFFF"/>
                      </a:contourClr>
                    </a:sp3d>
                  </p:spPr>
                </p:pic>
              </p:grpSp>
              <p:sp>
                <p:nvSpPr>
                  <p:cNvPr id="2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2362200"/>
                    <a:ext cx="2512148" cy="2184769"/>
                  </a:xfrm>
                  <a:prstGeom prst="ellipse">
                    <a:avLst/>
                  </a:prstGeom>
                  <a:solidFill>
                    <a:srgbClr val="CCECFF"/>
                  </a:solidFill>
                  <a:ln w="12700" algn="ctr">
                    <a:noFill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 eaLnBrk="0" hangingPunct="0"/>
                    <a:endParaRPr lang="en-US">
                      <a:cs typeface="Arial" pitchFamily="34" charset="0"/>
                    </a:endParaRPr>
                  </a:p>
                </p:txBody>
              </p:sp>
              <p:sp>
                <p:nvSpPr>
                  <p:cNvPr id="22" name="Text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60581" y="2185092"/>
                    <a:ext cx="1498702" cy="5028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rgbClr val="89191C"/>
                        </a:solidFill>
                        <a:cs typeface="Arial" pitchFamily="34" charset="0"/>
                      </a:rPr>
                      <a:t>HSCSN</a:t>
                    </a:r>
                    <a:endParaRPr lang="en-US" sz="1600" dirty="0">
                      <a:solidFill>
                        <a:srgbClr val="89191C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3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61758" y="1134207"/>
                    <a:ext cx="1928137" cy="982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>
                        <a:cs typeface="Arial" pitchFamily="34" charset="0"/>
                      </a:rPr>
                      <a:t>Specialty</a:t>
                    </a:r>
                  </a:p>
                  <a:p>
                    <a:pPr algn="ctr"/>
                    <a:r>
                      <a:rPr lang="en-US" sz="1400">
                        <a:cs typeface="Arial" pitchFamily="34" charset="0"/>
                      </a:rPr>
                      <a:t> Care</a:t>
                    </a:r>
                  </a:p>
                </p:txBody>
              </p:sp>
              <p:sp>
                <p:nvSpPr>
                  <p:cNvPr id="24" name="Text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73141" y="302279"/>
                    <a:ext cx="2249919" cy="5777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cs typeface="Arial" pitchFamily="34" charset="0"/>
                      </a:rPr>
                      <a:t>Home Care</a:t>
                    </a:r>
                  </a:p>
                </p:txBody>
              </p:sp>
              <p:sp>
                <p:nvSpPr>
                  <p:cNvPr id="25" name="Text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71106" y="219806"/>
                    <a:ext cx="2877552" cy="9822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>
                        <a:cs typeface="Arial" pitchFamily="34" charset="0"/>
                      </a:rPr>
                      <a:t>Patient/Family </a:t>
                    </a:r>
                  </a:p>
                  <a:p>
                    <a:pPr algn="ctr"/>
                    <a:r>
                      <a:rPr lang="en-US" sz="1400">
                        <a:cs typeface="Arial" pitchFamily="34" charset="0"/>
                      </a:rPr>
                      <a:t>Supports</a:t>
                    </a:r>
                  </a:p>
                </p:txBody>
              </p:sp>
              <p:sp>
                <p:nvSpPr>
                  <p:cNvPr id="26" name="Text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2125" y="-113683"/>
                    <a:ext cx="2246733" cy="5777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cs typeface="Arial" pitchFamily="34" charset="0"/>
                      </a:rPr>
                      <a:t>Acute Care</a:t>
                    </a:r>
                  </a:p>
                </p:txBody>
              </p:sp>
              <p:sp>
                <p:nvSpPr>
                  <p:cNvPr id="27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98704" y="2570694"/>
                    <a:ext cx="1813443" cy="5777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cs typeface="Arial" pitchFamily="34" charset="0"/>
                      </a:rPr>
                      <a:t>Urgicare</a:t>
                    </a:r>
                  </a:p>
                </p:txBody>
              </p:sp>
              <p:sp>
                <p:nvSpPr>
                  <p:cNvPr id="28" name="Text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9642" y="5920332"/>
                    <a:ext cx="2859774" cy="100732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1400">
                        <a:cs typeface="Arial" pitchFamily="34" charset="0"/>
                      </a:rPr>
                      <a:t>Community</a:t>
                    </a:r>
                  </a:p>
                  <a:p>
                    <a:pPr algn="ctr"/>
                    <a:r>
                      <a:rPr lang="en-US" sz="1400">
                        <a:cs typeface="Arial" pitchFamily="34" charset="0"/>
                      </a:rPr>
                      <a:t>Health</a:t>
                    </a:r>
                  </a:p>
                </p:txBody>
              </p:sp>
              <p:sp>
                <p:nvSpPr>
                  <p:cNvPr id="29" name="Text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2936" y="5532341"/>
                    <a:ext cx="2790886" cy="4571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dirty="0" smtClean="0">
                        <a:cs typeface="Arial" pitchFamily="34" charset="0"/>
                      </a:rPr>
                      <a:t>Behavioral Health</a:t>
                    </a:r>
                    <a:endParaRPr lang="en-US" sz="14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30" name="Text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6173" y="5688663"/>
                    <a:ext cx="2095974" cy="5777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>
                        <a:cs typeface="Arial" pitchFamily="34" charset="0"/>
                      </a:rPr>
                      <a:t>Telehealth</a:t>
                    </a:r>
                  </a:p>
                </p:txBody>
              </p:sp>
              <p:sp>
                <p:nvSpPr>
                  <p:cNvPr id="31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83144" y="2486092"/>
                    <a:ext cx="2205316" cy="5777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>
                        <a:cs typeface="Arial" pitchFamily="34" charset="0"/>
                      </a:rPr>
                      <a:t>Prevention</a:t>
                    </a:r>
                  </a:p>
                </p:txBody>
              </p:sp>
            </p:grpSp>
            <p:sp>
              <p:nvSpPr>
                <p:cNvPr id="17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-343687" y="4504957"/>
                  <a:ext cx="2166595" cy="12668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>
                      <a:cs typeface="Arial" pitchFamily="34" charset="0"/>
                    </a:rPr>
                    <a:t>Supportive/</a:t>
                  </a:r>
                </a:p>
                <a:p>
                  <a:pPr algn="ctr"/>
                  <a:r>
                    <a:rPr lang="en-US" sz="1400">
                      <a:cs typeface="Arial" pitchFamily="34" charset="0"/>
                    </a:rPr>
                    <a:t>Palliative </a:t>
                  </a:r>
                </a:p>
                <a:p>
                  <a:pPr algn="ctr"/>
                  <a:r>
                    <a:rPr lang="en-US" sz="1400">
                      <a:cs typeface="Arial" pitchFamily="34" charset="0"/>
                    </a:rPr>
                    <a:t>Care</a:t>
                  </a:r>
                </a:p>
              </p:txBody>
            </p:sp>
            <p:sp>
              <p:nvSpPr>
                <p:cNvPr id="18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897811" y="4622894"/>
                  <a:ext cx="2031939" cy="897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>
                      <a:cs typeface="Arial" pitchFamily="34" charset="0"/>
                    </a:rPr>
                    <a:t>Long Term</a:t>
                  </a:r>
                </a:p>
                <a:p>
                  <a:pPr algn="ctr"/>
                  <a:r>
                    <a:rPr lang="en-US" sz="1400">
                      <a:cs typeface="Arial" pitchFamily="34" charset="0"/>
                    </a:rPr>
                    <a:t>Care</a:t>
                  </a:r>
                </a:p>
              </p:txBody>
            </p:sp>
            <p:pic>
              <p:nvPicPr>
                <p:cNvPr id="19" name="Picture 2" descr="http://api.ning.com/files/AORR-YEPMDnhUgO83Wj0ekvizFSG0aHwzKSK*edBBeGXPbDJElIorwVrs9hDW2VEUER8sBMzPsZeNdX8AN5H0jdB8HtR7Z8u/ChildrenPlaying.jp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 flipH="1">
                  <a:off x="3716092" y="4952999"/>
                  <a:ext cx="1295400" cy="1062078"/>
                </a:xfrm>
                <a:prstGeom prst="ellipse">
                  <a:avLst/>
                </a:prstGeom>
                <a:noFill/>
              </p:spPr>
            </p:pic>
          </p:grpSp>
          <p:pic>
            <p:nvPicPr>
              <p:cNvPr id="11" name="Picture 2" descr="http://www.wpclipart.com/buildings/homes/house/.cache/house_outline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905810" y="3285164"/>
                <a:ext cx="1295400" cy="1426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4" descr="http://images.inmagine.com/img/corbis/crbs080/crbs080411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3496" t="15583" r="15605" b="6417"/>
              <a:stretch>
                <a:fillRect/>
              </a:stretch>
            </p:blipFill>
            <p:spPr bwMode="auto">
              <a:xfrm>
                <a:off x="4180490" y="3428998"/>
                <a:ext cx="833738" cy="120428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6" descr="http://www.commonwealthfund.org/~/media/Images/Publications/Fund%20Report/2007/May/Improving%20the%20Medicare%20Part%20D%20Program%20for%20the%20Most%20Vulnerable%20Beneficiaries/Elderly%20person%20taking%20pills.jp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6553200" y="4191000"/>
                <a:ext cx="1250043" cy="990600"/>
              </a:xfrm>
              <a:prstGeom prst="ellipse">
                <a:avLst/>
              </a:prstGeom>
              <a:noFill/>
            </p:spPr>
          </p:pic>
          <p:pic>
            <p:nvPicPr>
              <p:cNvPr id="14" name="Picture 8" descr="http://www.rxelief.com/Pharmacist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629400" y="1981200"/>
                <a:ext cx="1295400" cy="986997"/>
              </a:xfrm>
              <a:prstGeom prst="ellipse">
                <a:avLst/>
              </a:prstGeom>
              <a:noFill/>
            </p:spPr>
          </p:pic>
          <p:sp>
            <p:nvSpPr>
              <p:cNvPr id="15" name="TextBox 37"/>
              <p:cNvSpPr txBox="1">
                <a:spLocks noChangeArrowheads="1"/>
              </p:cNvSpPr>
              <p:nvPr/>
            </p:nvSpPr>
            <p:spPr bwMode="auto">
              <a:xfrm>
                <a:off x="7838293" y="2262830"/>
                <a:ext cx="1900663" cy="516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cs typeface="Arial" pitchFamily="34" charset="0"/>
                  </a:rPr>
                  <a:t>Pharmacy</a:t>
                </a:r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 rot="10800000">
              <a:off x="1050104" y="990600"/>
              <a:ext cx="7511360" cy="204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1050104" y="5791359"/>
              <a:ext cx="7511360" cy="2042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6162134" y="3389930"/>
              <a:ext cx="4800759" cy="2099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1349226" y="3389930"/>
              <a:ext cx="4800759" cy="2101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http://us.123rf.com/400wm/400/400/djma/djma0901/djma090100223/4248642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23127" y="3733800"/>
              <a:ext cx="899114" cy="762000"/>
            </a:xfrm>
            <a:prstGeom prst="ellipse">
              <a:avLst/>
            </a:prstGeom>
            <a:noFill/>
          </p:spPr>
        </p:pic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87325" y="1565275"/>
            <a:ext cx="1793875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89191C"/>
                </a:solidFill>
                <a:cs typeface="Arial" charset="0"/>
              </a:rPr>
              <a:t>Data Warehousing &amp; Mining</a:t>
            </a:r>
          </a:p>
        </p:txBody>
      </p:sp>
      <p:sp>
        <p:nvSpPr>
          <p:cNvPr id="42" name="TextBox 53"/>
          <p:cNvSpPr txBox="1">
            <a:spLocks noChangeArrowheads="1"/>
          </p:cNvSpPr>
          <p:nvPr/>
        </p:nvSpPr>
        <p:spPr bwMode="auto">
          <a:xfrm>
            <a:off x="7078662" y="1946275"/>
            <a:ext cx="1760538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89191C"/>
                </a:solidFill>
                <a:cs typeface="Arial" charset="0"/>
              </a:rPr>
              <a:t>Patient &amp; Provider Portals</a:t>
            </a:r>
          </a:p>
        </p:txBody>
      </p:sp>
      <p:sp>
        <p:nvSpPr>
          <p:cNvPr id="43" name="TextBox 56"/>
          <p:cNvSpPr txBox="1">
            <a:spLocks noChangeArrowheads="1"/>
          </p:cNvSpPr>
          <p:nvPr/>
        </p:nvSpPr>
        <p:spPr bwMode="auto">
          <a:xfrm>
            <a:off x="6781800" y="4918075"/>
            <a:ext cx="2320925" cy="415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89191C"/>
                </a:solidFill>
                <a:cs typeface="Arial" charset="0"/>
              </a:rPr>
              <a:t>EHR Connectivity &amp; Interoperability</a:t>
            </a:r>
          </a:p>
        </p:txBody>
      </p:sp>
      <p:sp>
        <p:nvSpPr>
          <p:cNvPr id="44" name="TextBox 52"/>
          <p:cNvSpPr txBox="1">
            <a:spLocks noChangeArrowheads="1"/>
          </p:cNvSpPr>
          <p:nvPr/>
        </p:nvSpPr>
        <p:spPr bwMode="auto">
          <a:xfrm>
            <a:off x="374650" y="4887913"/>
            <a:ext cx="1758950" cy="2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rgbClr val="89191C"/>
                </a:solidFill>
                <a:cs typeface="Arial" charset="0"/>
              </a:rPr>
              <a:t>Data Registries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381000"/>
            <a:ext cx="317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Care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85800" y="229553"/>
            <a:ext cx="7564437" cy="322262"/>
          </a:xfrm>
        </p:spPr>
        <p:txBody>
          <a:bodyPr>
            <a:noAutofit/>
          </a:bodyPr>
          <a:lstStyle/>
          <a:p>
            <a:pPr marL="0" marR="0" lvl="0" indent="730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Transformation Model </a:t>
            </a:r>
          </a:p>
          <a:p>
            <a:pPr marL="0" marR="0" lvl="0" indent="730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Design Overview</a:t>
            </a:r>
            <a:endParaRPr lang="en-US" sz="180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 rot="5400000">
            <a:off x="2330450" y="2209800"/>
            <a:ext cx="533400" cy="3733800"/>
          </a:xfrm>
          <a:prstGeom prst="roundRect">
            <a:avLst>
              <a:gd name="adj" fmla="val 16667"/>
            </a:avLst>
          </a:prstGeom>
          <a:solidFill>
            <a:srgbClr val="A3CBDC"/>
          </a:solidFill>
          <a:ln w="9525">
            <a:solidFill>
              <a:srgbClr val="29586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 rot="5400000">
            <a:off x="6369050" y="-158750"/>
            <a:ext cx="533400" cy="3733800"/>
          </a:xfrm>
          <a:prstGeom prst="roundRect">
            <a:avLst>
              <a:gd name="adj" fmla="val 16667"/>
            </a:avLst>
          </a:prstGeom>
          <a:solidFill>
            <a:srgbClr val="A3CBDC"/>
          </a:solidFill>
          <a:ln w="9525">
            <a:solidFill>
              <a:srgbClr val="29586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 rot="5400000">
            <a:off x="2330450" y="-158750"/>
            <a:ext cx="533400" cy="3733800"/>
          </a:xfrm>
          <a:prstGeom prst="roundRect">
            <a:avLst>
              <a:gd name="adj" fmla="val 16667"/>
            </a:avLst>
          </a:prstGeom>
          <a:solidFill>
            <a:srgbClr val="A3CBDC"/>
          </a:solidFill>
          <a:ln w="9525">
            <a:solidFill>
              <a:srgbClr val="29586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4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6369052" y="2209799"/>
            <a:ext cx="533400" cy="3733803"/>
          </a:xfrm>
          <a:prstGeom prst="roundRect">
            <a:avLst/>
          </a:prstGeom>
          <a:solidFill>
            <a:schemeClr val="bg1">
              <a:lumMod val="60000"/>
              <a:lumOff val="40000"/>
              <a:alpha val="55000"/>
            </a:schemeClr>
          </a:solidFill>
          <a:ln>
            <a:solidFill>
              <a:srgbClr val="29586B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200" b="1" dirty="0">
                <a:solidFill>
                  <a:srgbClr val="123F55"/>
                </a:solidFill>
                <a:latin typeface="+mj-lt"/>
              </a:rPr>
              <a:t>Tech Assessment</a:t>
            </a:r>
          </a:p>
        </p:txBody>
      </p:sp>
      <p:sp>
        <p:nvSpPr>
          <p:cNvPr id="40966" name="Rectangle 14"/>
          <p:cNvSpPr>
            <a:spLocks noChangeArrowheads="1"/>
          </p:cNvSpPr>
          <p:nvPr/>
        </p:nvSpPr>
        <p:spPr bwMode="auto">
          <a:xfrm>
            <a:off x="5302250" y="1468438"/>
            <a:ext cx="2438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000000"/>
                </a:solidFill>
              </a:rPr>
              <a:t>Benefit / Engagement Design Assessment </a:t>
            </a:r>
            <a:endParaRPr lang="en-US" sz="1100" b="1"/>
          </a:p>
        </p:txBody>
      </p:sp>
      <p:sp>
        <p:nvSpPr>
          <p:cNvPr id="40967" name="Rectangle 15"/>
          <p:cNvSpPr>
            <a:spLocks noChangeArrowheads="1"/>
          </p:cNvSpPr>
          <p:nvPr/>
        </p:nvSpPr>
        <p:spPr bwMode="auto">
          <a:xfrm>
            <a:off x="1720850" y="1371600"/>
            <a:ext cx="1787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100" b="1">
                <a:solidFill>
                  <a:srgbClr val="000000"/>
                </a:solidFill>
              </a:rPr>
              <a:t>Network and Clinical </a:t>
            </a:r>
          </a:p>
          <a:p>
            <a:pPr lvl="1" algn="ctr">
              <a:lnSpc>
                <a:spcPct val="150000"/>
              </a:lnSpc>
            </a:pPr>
            <a:r>
              <a:rPr lang="en-US" sz="1100" b="1">
                <a:solidFill>
                  <a:srgbClr val="000000"/>
                </a:solidFill>
              </a:rPr>
              <a:t>Integration Assessment</a:t>
            </a:r>
          </a:p>
        </p:txBody>
      </p:sp>
      <p:sp>
        <p:nvSpPr>
          <p:cNvPr id="40968" name="Rectangle 16"/>
          <p:cNvSpPr>
            <a:spLocks noChangeArrowheads="1"/>
          </p:cNvSpPr>
          <p:nvPr/>
        </p:nvSpPr>
        <p:spPr bwMode="auto">
          <a:xfrm>
            <a:off x="730250" y="3886200"/>
            <a:ext cx="35052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100" b="1">
                <a:solidFill>
                  <a:srgbClr val="000000"/>
                </a:solidFill>
              </a:rPr>
              <a:t>Care Model Design</a:t>
            </a:r>
          </a:p>
        </p:txBody>
      </p:sp>
      <p:sp>
        <p:nvSpPr>
          <p:cNvPr id="40969" name="TextBox 1"/>
          <p:cNvSpPr txBox="1">
            <a:spLocks noChangeArrowheads="1"/>
          </p:cNvSpPr>
          <p:nvPr/>
        </p:nvSpPr>
        <p:spPr bwMode="auto">
          <a:xfrm>
            <a:off x="654050" y="2190750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How well positioned is the health system</a:t>
            </a:r>
            <a:r>
              <a:rPr lang="ja-JP" altLang="en-US" sz="1000" dirty="0"/>
              <a:t>’</a:t>
            </a:r>
            <a:r>
              <a:rPr lang="en-US" altLang="ja-JP" sz="1000" dirty="0"/>
              <a:t>s existing network to control costs within target populations?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What history, structure and level of collaboration exists with providers in the market to create care efficiencies?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What incentive models are in place currently (or planned) that will align financial incentives across provider network?</a:t>
            </a:r>
          </a:p>
        </p:txBody>
      </p:sp>
      <p:sp>
        <p:nvSpPr>
          <p:cNvPr id="40970" name="TextBox 17"/>
          <p:cNvSpPr txBox="1">
            <a:spLocks noChangeArrowheads="1"/>
          </p:cNvSpPr>
          <p:nvPr/>
        </p:nvSpPr>
        <p:spPr bwMode="auto">
          <a:xfrm>
            <a:off x="4768850" y="2181225"/>
            <a:ext cx="3810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How does the current benefit design support a focus on individual accountability, network control and healthy decisions?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How is the organization structured in a way to facilitate alignment around </a:t>
            </a:r>
            <a:r>
              <a:rPr lang="en-US" sz="1000" dirty="0" smtClean="0"/>
              <a:t>DHCF beneficiaries </a:t>
            </a:r>
            <a:r>
              <a:rPr lang="en-US" sz="1000" dirty="0" smtClean="0"/>
              <a:t>health </a:t>
            </a:r>
            <a:r>
              <a:rPr lang="en-US" sz="1000" dirty="0"/>
              <a:t>and productivity?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What is the culture and level of resource currently in place to provide </a:t>
            </a:r>
            <a:r>
              <a:rPr lang="en-US" sz="1000" dirty="0" smtClean="0"/>
              <a:t>employees with children with special needs with </a:t>
            </a:r>
            <a:r>
              <a:rPr lang="en-US" sz="1000" dirty="0"/>
              <a:t>adequate support around their health?</a:t>
            </a:r>
          </a:p>
        </p:txBody>
      </p:sp>
      <p:sp>
        <p:nvSpPr>
          <p:cNvPr id="40971" name="TextBox 22"/>
          <p:cNvSpPr txBox="1">
            <a:spLocks noChangeArrowheads="1"/>
          </p:cNvSpPr>
          <p:nvPr/>
        </p:nvSpPr>
        <p:spPr bwMode="auto">
          <a:xfrm>
            <a:off x="654050" y="4478338"/>
            <a:ext cx="3810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dirty="0"/>
              <a:t>Where do the greatest opportunities exist to create care efficiencies in the target populations and to what extent?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How are health system employees organized today around managing transitions, filling coordination gaps and addressing access issue</a:t>
            </a:r>
            <a:r>
              <a:rPr lang="en-US" sz="1000" dirty="0" smtClean="0"/>
              <a:t>? Coordination with Homecare, Pediatric Center?</a:t>
            </a:r>
            <a:endParaRPr lang="en-US" sz="1000" dirty="0"/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What infrastructure is in place to provide timely information and resources to providers and patients across the care continuum?</a:t>
            </a:r>
          </a:p>
        </p:txBody>
      </p:sp>
      <p:sp>
        <p:nvSpPr>
          <p:cNvPr id="40972" name="TextBox 23"/>
          <p:cNvSpPr txBox="1">
            <a:spLocks noChangeArrowheads="1"/>
          </p:cNvSpPr>
          <p:nvPr/>
        </p:nvSpPr>
        <p:spPr bwMode="auto">
          <a:xfrm>
            <a:off x="4794250" y="4478338"/>
            <a:ext cx="3810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What are the sources of information that exist that can be tapped to provide visibility into care activity and opportunities?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000"/>
              <a:t>What tools are currently in place to manage care efficiency and where/how are they being deployed?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000"/>
              <a:t>What are the systems used at the point of care and how are these being used to facilitate decisions?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685800" y="982663"/>
            <a:ext cx="7391400" cy="0"/>
          </a:xfrm>
          <a:prstGeom prst="line">
            <a:avLst/>
          </a:prstGeom>
          <a:noFill/>
          <a:ln w="25400">
            <a:solidFill>
              <a:srgbClr val="65A8C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976" name="Slide Number Placeholder 2"/>
          <p:cNvSpPr txBox="1">
            <a:spLocks/>
          </p:cNvSpPr>
          <p:nvPr/>
        </p:nvSpPr>
        <p:spPr bwMode="auto">
          <a:xfrm>
            <a:off x="8431213" y="6400800"/>
            <a:ext cx="7127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9DB5EE-8976-4949-891B-864FC714F960}" type="slidenum">
              <a:rPr lang="en-US" sz="1200">
                <a:solidFill>
                  <a:srgbClr val="898989"/>
                </a:solidFill>
                <a:latin typeface="Helvetica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9115"/>
            <a:ext cx="4867275" cy="1143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Technology Strategy Alignment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48D049-A4BC-4CD7-830E-09E62CB9456C}" type="slidenum">
              <a:rPr lang="en-US" smtClean="0">
                <a:solidFill>
                  <a:srgbClr val="58595B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58595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377" y="124974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</a:rPr>
              <a:t>The IT Strategy sets out to accomplish the overarching strategic plan with three </a:t>
            </a:r>
            <a:r>
              <a:rPr lang="en-US" sz="1200" b="1" dirty="0">
                <a:solidFill>
                  <a:prstClr val="black"/>
                </a:solidFill>
              </a:rPr>
              <a:t>g</a:t>
            </a:r>
            <a:r>
              <a:rPr lang="en-US" sz="1200" b="1" dirty="0" smtClean="0">
                <a:solidFill>
                  <a:prstClr val="black"/>
                </a:solidFill>
              </a:rPr>
              <a:t>oals</a:t>
            </a:r>
            <a:r>
              <a:rPr lang="en-US" sz="1200" dirty="0" smtClean="0">
                <a:solidFill>
                  <a:prstClr val="black"/>
                </a:solidFill>
              </a:rPr>
              <a:t>:</a:t>
            </a:r>
          </a:p>
          <a:p>
            <a:endParaRPr lang="en-US" sz="1200" dirty="0" smtClean="0">
              <a:solidFill>
                <a:prstClr val="black"/>
              </a:solidFill>
            </a:endParaRPr>
          </a:p>
          <a:p>
            <a:pPr marL="1257300" lvl="2" indent="-3429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</a:rPr>
              <a:t>Increase Margins and efficiency by paying down technical debt and investing in maximizing existing platforms and current care management approaches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</a:rPr>
              <a:t>Enable scalability, through the full implementation of new data management platforms and approaches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</a:rPr>
              <a:t>Enable capabilities for new programs (Coordination Plus), by creating service oriented architecture and unlocking functional capabilities in existing technology applications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1371600" y="4114800"/>
          <a:ext cx="7086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88279" y="3745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2018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2971800"/>
            <a:ext cx="1367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Overarching Business Strategy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4267200"/>
            <a:ext cx="1431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Technology Strategy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5029200"/>
            <a:ext cx="38862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Increase Profitability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10200" y="5029200"/>
            <a:ext cx="2819400" cy="304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Increase Revenue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19" name="Diagram 18"/>
          <p:cNvGraphicFramePr/>
          <p:nvPr>
            <p:extLst/>
          </p:nvPr>
        </p:nvGraphicFramePr>
        <p:xfrm>
          <a:off x="1371600" y="2895600"/>
          <a:ext cx="7086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1447800" y="3733800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8200" y="3733800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01000" y="3733800"/>
            <a:ext cx="0" cy="45720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3745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2017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1133" y="5438927"/>
            <a:ext cx="5528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400" dirty="0"/>
              <a:t>Enabling better outcomes- financial, operational &amp; clinical</a:t>
            </a:r>
          </a:p>
          <a:p>
            <a:pPr marL="342900" indent="-342900">
              <a:buFontTx/>
              <a:buChar char="-"/>
            </a:pPr>
            <a:r>
              <a:rPr lang="en-US" sz="1400" dirty="0" smtClean="0"/>
              <a:t>Positioning </a:t>
            </a:r>
            <a:r>
              <a:rPr lang="en-US" sz="1400" dirty="0"/>
              <a:t>for break-through performance</a:t>
            </a:r>
          </a:p>
        </p:txBody>
      </p:sp>
    </p:spTree>
    <p:extLst>
      <p:ext uri="{BB962C8B-B14F-4D97-AF65-F5344CB8AC3E}">
        <p14:creationId xmlns:p14="http://schemas.microsoft.com/office/powerpoint/2010/main" val="179895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845"/>
            <a:ext cx="4191000" cy="868362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Technology </a:t>
            </a:r>
            <a:r>
              <a:rPr lang="en-US" sz="2000" dirty="0" smtClean="0">
                <a:solidFill>
                  <a:schemeClr val="tx1"/>
                </a:solidFill>
              </a:rPr>
              <a:t>Strategy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12192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Portfolio Summary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2579315"/>
              </p:ext>
            </p:extLst>
          </p:nvPr>
        </p:nvGraphicFramePr>
        <p:xfrm>
          <a:off x="685800" y="1588532"/>
          <a:ext cx="7848599" cy="435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57200" y="6416675"/>
            <a:ext cx="2133600" cy="365125"/>
          </a:xfrm>
        </p:spPr>
        <p:txBody>
          <a:bodyPr/>
          <a:lstStyle/>
          <a:p>
            <a:pPr>
              <a:defRPr/>
            </a:pPr>
            <a:fld id="{C948D049-A4BC-4CD7-830E-09E62CB9456C}" type="slidenum">
              <a:rPr lang="en-US" smtClean="0">
                <a:solidFill>
                  <a:srgbClr val="58595B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54273" y="1328023"/>
            <a:ext cx="2032550" cy="49142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7022" y="2124838"/>
            <a:ext cx="3598627" cy="38452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1478227" y="3096794"/>
            <a:ext cx="1693473" cy="1058567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sym typeface="Arial"/>
                <a:rtl val="0"/>
              </a:rPr>
              <a:t>Functional Manager</a:t>
            </a: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3232181" y="3244149"/>
            <a:ext cx="1481791" cy="911211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sym typeface="Arial"/>
                <a:rtl val="0"/>
              </a:rPr>
              <a:t>Business Analyst</a:t>
            </a: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425359" y="4410017"/>
            <a:ext cx="1391077" cy="117954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sym typeface="Arial"/>
                <a:rtl val="0"/>
              </a:rPr>
              <a:t>QA Analyst</a:t>
            </a: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2871" y="2431404"/>
            <a:ext cx="1481788" cy="9980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sym typeface="Arial"/>
                <a:rtl val="0"/>
              </a:rPr>
              <a:t>Configuration Engineer</a:t>
            </a: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4066" y="3642379"/>
            <a:ext cx="1481788" cy="9980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sym typeface="Arial"/>
                <a:rtl val="0"/>
              </a:rPr>
              <a:t>Dev/Ops Engineer</a:t>
            </a: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5502" y="4823108"/>
            <a:ext cx="1481788" cy="9980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dirty="0" smtClean="0">
                <a:solidFill>
                  <a:srgbClr val="000000"/>
                </a:solidFill>
                <a:sym typeface="Arial"/>
                <a:rtl val="0"/>
              </a:rPr>
              <a:t>Data Engineer</a:t>
            </a:r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2835" y="2390436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Durable Product Groups</a:t>
            </a:r>
            <a:endParaRPr lang="en-US" sz="20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865170" y="3032435"/>
            <a:ext cx="914401" cy="11229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3"/>
          </p:cNvCxnSpPr>
          <p:nvPr/>
        </p:nvCxnSpPr>
        <p:spPr>
          <a:xfrm>
            <a:off x="4925652" y="4047440"/>
            <a:ext cx="939853" cy="1317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3"/>
            <a:endCxn id="14" idx="1"/>
          </p:cNvCxnSpPr>
          <p:nvPr/>
        </p:nvCxnSpPr>
        <p:spPr>
          <a:xfrm>
            <a:off x="4925652" y="4047442"/>
            <a:ext cx="908417" cy="939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10572" y="1325756"/>
            <a:ext cx="1913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Supported by IT Services Organization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772" y="1186934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ea typeface="Arial"/>
                <a:cs typeface="Arial"/>
                <a:sym typeface="Arial"/>
                <a:rtl val="0"/>
              </a:rPr>
              <a:t>New Program Durable Team Structure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14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4425</TotalTime>
  <Words>1090</Words>
  <Application>Microsoft Macintosh PowerPoint</Application>
  <PresentationFormat>On-screen Show (4:3)</PresentationFormat>
  <Paragraphs>241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Calibri</vt:lpstr>
      <vt:lpstr>Georgia</vt:lpstr>
      <vt:lpstr>Helvetica</vt:lpstr>
      <vt:lpstr>MS PGothic</vt:lpstr>
      <vt:lpstr>ＭＳ Ｐゴシック</vt:lpstr>
      <vt:lpstr>Wingdings</vt:lpstr>
      <vt:lpstr>Zapf Dingbats</vt:lpstr>
      <vt:lpstr>Arial</vt:lpstr>
      <vt:lpstr>Theme1</vt:lpstr>
      <vt:lpstr>2_Blank Presentation</vt:lpstr>
      <vt:lpstr>3_Blank Presentation</vt:lpstr>
      <vt:lpstr>1_Blank Presentation</vt:lpstr>
      <vt:lpstr>Blank Presentation</vt:lpstr>
      <vt:lpstr>PowerPoint Presentation</vt:lpstr>
      <vt:lpstr>The HSC Health Care System </vt:lpstr>
      <vt:lpstr>A Care Coordination Plan </vt:lpstr>
      <vt:lpstr>HSCSN Today</vt:lpstr>
      <vt:lpstr>PowerPoint Presentation</vt:lpstr>
      <vt:lpstr>PowerPoint Presentation</vt:lpstr>
      <vt:lpstr>Technology Strategy Alignment</vt:lpstr>
      <vt:lpstr>Technology Strategy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</dc:title>
  <dc:creator>olitas</dc:creator>
  <cp:lastModifiedBy>Weaver, Bradley H.</cp:lastModifiedBy>
  <cp:revision>288</cp:revision>
  <cp:lastPrinted>2014-07-21T18:53:29Z</cp:lastPrinted>
  <dcterms:created xsi:type="dcterms:W3CDTF">2012-07-10T13:31:59Z</dcterms:created>
  <dcterms:modified xsi:type="dcterms:W3CDTF">2017-05-17T21:45:30Z</dcterms:modified>
</cp:coreProperties>
</file>